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40" r:id="rId3"/>
    <p:sldId id="264" r:id="rId4"/>
    <p:sldId id="262" r:id="rId5"/>
    <p:sldId id="332" r:id="rId6"/>
    <p:sldId id="263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82" r:id="rId15"/>
    <p:sldId id="283" r:id="rId16"/>
    <p:sldId id="284" r:id="rId17"/>
    <p:sldId id="285" r:id="rId18"/>
    <p:sldId id="286" r:id="rId19"/>
    <p:sldId id="287" r:id="rId20"/>
    <p:sldId id="387" r:id="rId21"/>
    <p:sldId id="343" r:id="rId22"/>
    <p:sldId id="288" r:id="rId23"/>
    <p:sldId id="289" r:id="rId24"/>
    <p:sldId id="290" r:id="rId25"/>
    <p:sldId id="291" r:id="rId26"/>
    <p:sldId id="389" r:id="rId27"/>
    <p:sldId id="292" r:id="rId28"/>
    <p:sldId id="293" r:id="rId29"/>
    <p:sldId id="294" r:id="rId30"/>
    <p:sldId id="295" r:id="rId31"/>
    <p:sldId id="296" r:id="rId32"/>
    <p:sldId id="297" r:id="rId33"/>
    <p:sldId id="336" r:id="rId34"/>
    <p:sldId id="337" r:id="rId35"/>
    <p:sldId id="298" r:id="rId36"/>
    <p:sldId id="299" r:id="rId37"/>
    <p:sldId id="300" r:id="rId38"/>
    <p:sldId id="301" r:id="rId39"/>
    <p:sldId id="302" r:id="rId40"/>
    <p:sldId id="335" r:id="rId41"/>
    <p:sldId id="303" r:id="rId42"/>
    <p:sldId id="338" r:id="rId43"/>
    <p:sldId id="305" r:id="rId44"/>
    <p:sldId id="341" r:id="rId45"/>
    <p:sldId id="306" r:id="rId46"/>
    <p:sldId id="307" r:id="rId47"/>
    <p:sldId id="342" r:id="rId48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4A9FF6-56FB-44B3-895B-2E14AFCEF1B4}" v="90" dt="2024-12-09T22:35:30.17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64" y="7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zade, Nelson Yaw" userId="dc4574ed-cc04-42c3-a55d-8eb86578a05a" providerId="ADAL" clId="{404A9FF6-56FB-44B3-895B-2E14AFCEF1B4}"/>
    <pc:docChg chg="undo custSel addSld delSld modSld sldOrd">
      <pc:chgData name="Dzade, Nelson Yaw" userId="dc4574ed-cc04-42c3-a55d-8eb86578a05a" providerId="ADAL" clId="{404A9FF6-56FB-44B3-895B-2E14AFCEF1B4}" dt="2024-12-09T22:35:43.730" v="154" actId="47"/>
      <pc:docMkLst>
        <pc:docMk/>
      </pc:docMkLst>
      <pc:sldChg chg="modSp mod">
        <pc:chgData name="Dzade, Nelson Yaw" userId="dc4574ed-cc04-42c3-a55d-8eb86578a05a" providerId="ADAL" clId="{404A9FF6-56FB-44B3-895B-2E14AFCEF1B4}" dt="2024-12-09T22:34:01.960" v="147" actId="1037"/>
        <pc:sldMkLst>
          <pc:docMk/>
          <pc:sldMk cId="0" sldId="256"/>
        </pc:sldMkLst>
        <pc:spChg chg="mod">
          <ac:chgData name="Dzade, Nelson Yaw" userId="dc4574ed-cc04-42c3-a55d-8eb86578a05a" providerId="ADAL" clId="{404A9FF6-56FB-44B3-895B-2E14AFCEF1B4}" dt="2024-12-09T22:33:45.505" v="143" actId="20577"/>
          <ac:spMkLst>
            <pc:docMk/>
            <pc:sldMk cId="0" sldId="256"/>
            <ac:spMk id="11" creationId="{00000000-0000-0000-0000-000000000000}"/>
          </ac:spMkLst>
        </pc:spChg>
        <pc:spChg chg="mod">
          <ac:chgData name="Dzade, Nelson Yaw" userId="dc4574ed-cc04-42c3-a55d-8eb86578a05a" providerId="ADAL" clId="{404A9FF6-56FB-44B3-895B-2E14AFCEF1B4}" dt="2024-12-09T22:34:01.960" v="147" actId="1037"/>
          <ac:spMkLst>
            <pc:docMk/>
            <pc:sldMk cId="0" sldId="256"/>
            <ac:spMk id="12" creationId="{00000000-0000-0000-0000-000000000000}"/>
          </ac:spMkLst>
        </pc:spChg>
      </pc:sldChg>
      <pc:sldChg chg="addSp modSp mod">
        <pc:chgData name="Dzade, Nelson Yaw" userId="dc4574ed-cc04-42c3-a55d-8eb86578a05a" providerId="ADAL" clId="{404A9FF6-56FB-44B3-895B-2E14AFCEF1B4}" dt="2024-12-09T22:29:19.466" v="138" actId="1076"/>
        <pc:sldMkLst>
          <pc:docMk/>
          <pc:sldMk cId="0" sldId="262"/>
        </pc:sldMkLst>
        <pc:spChg chg="mod">
          <ac:chgData name="Dzade, Nelson Yaw" userId="dc4574ed-cc04-42c3-a55d-8eb86578a05a" providerId="ADAL" clId="{404A9FF6-56FB-44B3-895B-2E14AFCEF1B4}" dt="2024-12-09T22:29:13.899" v="135" actId="1076"/>
          <ac:spMkLst>
            <pc:docMk/>
            <pc:sldMk cId="0" sldId="262"/>
            <ac:spMk id="2" creationId="{00000000-0000-0000-0000-000000000000}"/>
          </ac:spMkLst>
        </pc:spChg>
        <pc:picChg chg="add mod">
          <ac:chgData name="Dzade, Nelson Yaw" userId="dc4574ed-cc04-42c3-a55d-8eb86578a05a" providerId="ADAL" clId="{404A9FF6-56FB-44B3-895B-2E14AFCEF1B4}" dt="2024-12-09T22:29:19.466" v="138" actId="1076"/>
          <ac:picMkLst>
            <pc:docMk/>
            <pc:sldMk cId="0" sldId="262"/>
            <ac:picMk id="47" creationId="{8678BF21-6106-4EDF-6AC8-B3DD9AFC1FC0}"/>
          </ac:picMkLst>
        </pc:picChg>
      </pc:sldChg>
      <pc:sldChg chg="del">
        <pc:chgData name="Dzade, Nelson Yaw" userId="dc4574ed-cc04-42c3-a55d-8eb86578a05a" providerId="ADAL" clId="{404A9FF6-56FB-44B3-895B-2E14AFCEF1B4}" dt="2024-12-09T22:05:53.715" v="31" actId="47"/>
        <pc:sldMkLst>
          <pc:docMk/>
          <pc:sldMk cId="0" sldId="269"/>
        </pc:sldMkLst>
      </pc:sldChg>
      <pc:sldChg chg="del">
        <pc:chgData name="Dzade, Nelson Yaw" userId="dc4574ed-cc04-42c3-a55d-8eb86578a05a" providerId="ADAL" clId="{404A9FF6-56FB-44B3-895B-2E14AFCEF1B4}" dt="2024-12-09T22:06:25.060" v="32" actId="47"/>
        <pc:sldMkLst>
          <pc:docMk/>
          <pc:sldMk cId="0" sldId="271"/>
        </pc:sldMkLst>
      </pc:sldChg>
      <pc:sldChg chg="del">
        <pc:chgData name="Dzade, Nelson Yaw" userId="dc4574ed-cc04-42c3-a55d-8eb86578a05a" providerId="ADAL" clId="{404A9FF6-56FB-44B3-895B-2E14AFCEF1B4}" dt="2024-12-09T22:07:09.053" v="33" actId="47"/>
        <pc:sldMkLst>
          <pc:docMk/>
          <pc:sldMk cId="0" sldId="278"/>
        </pc:sldMkLst>
      </pc:sldChg>
      <pc:sldChg chg="del">
        <pc:chgData name="Dzade, Nelson Yaw" userId="dc4574ed-cc04-42c3-a55d-8eb86578a05a" providerId="ADAL" clId="{404A9FF6-56FB-44B3-895B-2E14AFCEF1B4}" dt="2024-12-09T22:07:09.053" v="33" actId="47"/>
        <pc:sldMkLst>
          <pc:docMk/>
          <pc:sldMk cId="0" sldId="279"/>
        </pc:sldMkLst>
      </pc:sldChg>
      <pc:sldChg chg="del">
        <pc:chgData name="Dzade, Nelson Yaw" userId="dc4574ed-cc04-42c3-a55d-8eb86578a05a" providerId="ADAL" clId="{404A9FF6-56FB-44B3-895B-2E14AFCEF1B4}" dt="2024-12-09T22:07:09.053" v="33" actId="47"/>
        <pc:sldMkLst>
          <pc:docMk/>
          <pc:sldMk cId="0" sldId="280"/>
        </pc:sldMkLst>
      </pc:sldChg>
      <pc:sldChg chg="del">
        <pc:chgData name="Dzade, Nelson Yaw" userId="dc4574ed-cc04-42c3-a55d-8eb86578a05a" providerId="ADAL" clId="{404A9FF6-56FB-44B3-895B-2E14AFCEF1B4}" dt="2024-12-09T22:07:09.053" v="33" actId="47"/>
        <pc:sldMkLst>
          <pc:docMk/>
          <pc:sldMk cId="0" sldId="281"/>
        </pc:sldMkLst>
      </pc:sldChg>
      <pc:sldChg chg="ord">
        <pc:chgData name="Dzade, Nelson Yaw" userId="dc4574ed-cc04-42c3-a55d-8eb86578a05a" providerId="ADAL" clId="{404A9FF6-56FB-44B3-895B-2E14AFCEF1B4}" dt="2024-12-09T22:33:11.846" v="142" actId="20578"/>
        <pc:sldMkLst>
          <pc:docMk/>
          <pc:sldMk cId="0" sldId="293"/>
        </pc:sldMkLst>
      </pc:sldChg>
      <pc:sldChg chg="del">
        <pc:chgData name="Dzade, Nelson Yaw" userId="dc4574ed-cc04-42c3-a55d-8eb86578a05a" providerId="ADAL" clId="{404A9FF6-56FB-44B3-895B-2E14AFCEF1B4}" dt="2024-12-09T22:01:28.207" v="1" actId="47"/>
        <pc:sldMkLst>
          <pc:docMk/>
          <pc:sldMk cId="0" sldId="304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08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09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10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11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12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13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14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15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16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17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18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19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20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21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22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23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24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25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26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27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28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29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0" sldId="330"/>
        </pc:sldMkLst>
      </pc:sldChg>
      <pc:sldChg chg="addSp delSp modSp mod">
        <pc:chgData name="Dzade, Nelson Yaw" userId="dc4574ed-cc04-42c3-a55d-8eb86578a05a" providerId="ADAL" clId="{404A9FF6-56FB-44B3-895B-2E14AFCEF1B4}" dt="2024-12-09T22:22:15.629" v="114" actId="164"/>
        <pc:sldMkLst>
          <pc:docMk/>
          <pc:sldMk cId="3801679471" sldId="332"/>
        </pc:sldMkLst>
        <pc:spChg chg="del">
          <ac:chgData name="Dzade, Nelson Yaw" userId="dc4574ed-cc04-42c3-a55d-8eb86578a05a" providerId="ADAL" clId="{404A9FF6-56FB-44B3-895B-2E14AFCEF1B4}" dt="2024-12-09T22:21:50.592" v="107" actId="478"/>
          <ac:spMkLst>
            <pc:docMk/>
            <pc:sldMk cId="3801679471" sldId="332"/>
            <ac:spMk id="4" creationId="{3FDFADCC-606C-01B9-F707-E7B049E6727C}"/>
          </ac:spMkLst>
        </pc:spChg>
        <pc:spChg chg="del">
          <ac:chgData name="Dzade, Nelson Yaw" userId="dc4574ed-cc04-42c3-a55d-8eb86578a05a" providerId="ADAL" clId="{404A9FF6-56FB-44B3-895B-2E14AFCEF1B4}" dt="2024-12-09T22:21:53.099" v="108" actId="478"/>
          <ac:spMkLst>
            <pc:docMk/>
            <pc:sldMk cId="3801679471" sldId="332"/>
            <ac:spMk id="7" creationId="{D9AA0CD4-3E73-BF69-563A-68102819D70A}"/>
          </ac:spMkLst>
        </pc:spChg>
        <pc:grpChg chg="add mod">
          <ac:chgData name="Dzade, Nelson Yaw" userId="dc4574ed-cc04-42c3-a55d-8eb86578a05a" providerId="ADAL" clId="{404A9FF6-56FB-44B3-895B-2E14AFCEF1B4}" dt="2024-12-09T22:22:15.629" v="114" actId="164"/>
          <ac:grpSpMkLst>
            <pc:docMk/>
            <pc:sldMk cId="3801679471" sldId="332"/>
            <ac:grpSpMk id="2" creationId="{6A89D6E3-0F3E-FDBA-5AE9-14AA8659ACC6}"/>
          </ac:grpSpMkLst>
        </pc:grpChg>
        <pc:picChg chg="mod">
          <ac:chgData name="Dzade, Nelson Yaw" userId="dc4574ed-cc04-42c3-a55d-8eb86578a05a" providerId="ADAL" clId="{404A9FF6-56FB-44B3-895B-2E14AFCEF1B4}" dt="2024-12-09T22:22:15.629" v="114" actId="164"/>
          <ac:picMkLst>
            <pc:docMk/>
            <pc:sldMk cId="3801679471" sldId="332"/>
            <ac:picMk id="5" creationId="{A935B22B-4889-3BA6-C5FA-3FB9B785BCD3}"/>
          </ac:picMkLst>
        </pc:picChg>
        <pc:picChg chg="mod">
          <ac:chgData name="Dzade, Nelson Yaw" userId="dc4574ed-cc04-42c3-a55d-8eb86578a05a" providerId="ADAL" clId="{404A9FF6-56FB-44B3-895B-2E14AFCEF1B4}" dt="2024-12-09T22:22:15.629" v="114" actId="164"/>
          <ac:picMkLst>
            <pc:docMk/>
            <pc:sldMk cId="3801679471" sldId="332"/>
            <ac:picMk id="6" creationId="{7B157E7E-410C-FFF5-7A56-56C3A094179A}"/>
          </ac:picMkLst>
        </pc:picChg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3601513854" sldId="333"/>
        </pc:sldMkLst>
      </pc:sldChg>
      <pc:sldChg chg="del">
        <pc:chgData name="Dzade, Nelson Yaw" userId="dc4574ed-cc04-42c3-a55d-8eb86578a05a" providerId="ADAL" clId="{404A9FF6-56FB-44B3-895B-2E14AFCEF1B4}" dt="2024-12-09T22:09:17.035" v="34" actId="47"/>
        <pc:sldMkLst>
          <pc:docMk/>
          <pc:sldMk cId="2208599235" sldId="334"/>
        </pc:sldMkLst>
      </pc:sldChg>
      <pc:sldChg chg="ord">
        <pc:chgData name="Dzade, Nelson Yaw" userId="dc4574ed-cc04-42c3-a55d-8eb86578a05a" providerId="ADAL" clId="{404A9FF6-56FB-44B3-895B-2E14AFCEF1B4}" dt="2024-12-09T22:14:11.471" v="43"/>
        <pc:sldMkLst>
          <pc:docMk/>
          <pc:sldMk cId="2608910190" sldId="335"/>
        </pc:sldMkLst>
      </pc:sldChg>
      <pc:sldChg chg="ord">
        <pc:chgData name="Dzade, Nelson Yaw" userId="dc4574ed-cc04-42c3-a55d-8eb86578a05a" providerId="ADAL" clId="{404A9FF6-56FB-44B3-895B-2E14AFCEF1B4}" dt="2024-12-09T22:12:34.149" v="41"/>
        <pc:sldMkLst>
          <pc:docMk/>
          <pc:sldMk cId="3503163671" sldId="336"/>
        </pc:sldMkLst>
      </pc:sldChg>
      <pc:sldChg chg="ord">
        <pc:chgData name="Dzade, Nelson Yaw" userId="dc4574ed-cc04-42c3-a55d-8eb86578a05a" providerId="ADAL" clId="{404A9FF6-56FB-44B3-895B-2E14AFCEF1B4}" dt="2024-12-09T22:12:32.468" v="39"/>
        <pc:sldMkLst>
          <pc:docMk/>
          <pc:sldMk cId="3021542848" sldId="337"/>
        </pc:sldMkLst>
      </pc:sldChg>
      <pc:sldChg chg="del">
        <pc:chgData name="Dzade, Nelson Yaw" userId="dc4574ed-cc04-42c3-a55d-8eb86578a05a" providerId="ADAL" clId="{404A9FF6-56FB-44B3-895B-2E14AFCEF1B4}" dt="2024-12-09T22:00:33.583" v="0" actId="47"/>
        <pc:sldMkLst>
          <pc:docMk/>
          <pc:sldMk cId="4050396934" sldId="339"/>
        </pc:sldMkLst>
      </pc:sldChg>
      <pc:sldChg chg="addSp modSp">
        <pc:chgData name="Dzade, Nelson Yaw" userId="dc4574ed-cc04-42c3-a55d-8eb86578a05a" providerId="ADAL" clId="{404A9FF6-56FB-44B3-895B-2E14AFCEF1B4}" dt="2024-12-09T22:21:22.838" v="106" actId="1076"/>
        <pc:sldMkLst>
          <pc:docMk/>
          <pc:sldMk cId="1598950644" sldId="340"/>
        </pc:sldMkLst>
        <pc:spChg chg="mod">
          <ac:chgData name="Dzade, Nelson Yaw" userId="dc4574ed-cc04-42c3-a55d-8eb86578a05a" providerId="ADAL" clId="{404A9FF6-56FB-44B3-895B-2E14AFCEF1B4}" dt="2024-12-09T22:21:07.799" v="100" actId="1036"/>
          <ac:spMkLst>
            <pc:docMk/>
            <pc:sldMk cId="1598950644" sldId="340"/>
            <ac:spMk id="13" creationId="{3257E00F-B5FC-C77A-AD72-86D736FF8C10}"/>
          </ac:spMkLst>
        </pc:spChg>
        <pc:spChg chg="mod">
          <ac:chgData name="Dzade, Nelson Yaw" userId="dc4574ed-cc04-42c3-a55d-8eb86578a05a" providerId="ADAL" clId="{404A9FF6-56FB-44B3-895B-2E14AFCEF1B4}" dt="2024-12-09T22:21:07.799" v="100" actId="1036"/>
          <ac:spMkLst>
            <pc:docMk/>
            <pc:sldMk cId="1598950644" sldId="340"/>
            <ac:spMk id="14" creationId="{C98253AE-E760-074C-4368-11C18DE16D3A}"/>
          </ac:spMkLst>
        </pc:spChg>
        <pc:grpChg chg="mod">
          <ac:chgData name="Dzade, Nelson Yaw" userId="dc4574ed-cc04-42c3-a55d-8eb86578a05a" providerId="ADAL" clId="{404A9FF6-56FB-44B3-895B-2E14AFCEF1B4}" dt="2024-12-09T22:21:07.799" v="100" actId="1036"/>
          <ac:grpSpMkLst>
            <pc:docMk/>
            <pc:sldMk cId="1598950644" sldId="340"/>
            <ac:grpSpMk id="15" creationId="{3C0D1D36-7847-3B82-FBD9-13D44945EE5F}"/>
          </ac:grpSpMkLst>
        </pc:grpChg>
        <pc:grpChg chg="mod">
          <ac:chgData name="Dzade, Nelson Yaw" userId="dc4574ed-cc04-42c3-a55d-8eb86578a05a" providerId="ADAL" clId="{404A9FF6-56FB-44B3-895B-2E14AFCEF1B4}" dt="2024-12-09T22:21:07.799" v="100" actId="1036"/>
          <ac:grpSpMkLst>
            <pc:docMk/>
            <pc:sldMk cId="1598950644" sldId="340"/>
            <ac:grpSpMk id="16" creationId="{B1C7360B-8BCD-34DD-CCDF-8CCFDD0474E3}"/>
          </ac:grpSpMkLst>
        </pc:grpChg>
        <pc:picChg chg="mod">
          <ac:chgData name="Dzade, Nelson Yaw" userId="dc4574ed-cc04-42c3-a55d-8eb86578a05a" providerId="ADAL" clId="{404A9FF6-56FB-44B3-895B-2E14AFCEF1B4}" dt="2024-12-09T22:21:07.799" v="100" actId="1036"/>
          <ac:picMkLst>
            <pc:docMk/>
            <pc:sldMk cId="1598950644" sldId="340"/>
            <ac:picMk id="6" creationId="{2211194D-1E4F-965E-784E-7C47655B9054}"/>
          </ac:picMkLst>
        </pc:picChg>
        <pc:picChg chg="mod">
          <ac:chgData name="Dzade, Nelson Yaw" userId="dc4574ed-cc04-42c3-a55d-8eb86578a05a" providerId="ADAL" clId="{404A9FF6-56FB-44B3-895B-2E14AFCEF1B4}" dt="2024-12-09T22:20:38.701" v="82" actId="14100"/>
          <ac:picMkLst>
            <pc:docMk/>
            <pc:sldMk cId="1598950644" sldId="340"/>
            <ac:picMk id="7" creationId="{6A5B7458-4CD5-2034-046D-4CEAE38B001C}"/>
          </ac:picMkLst>
        </pc:picChg>
        <pc:picChg chg="mod">
          <ac:chgData name="Dzade, Nelson Yaw" userId="dc4574ed-cc04-42c3-a55d-8eb86578a05a" providerId="ADAL" clId="{404A9FF6-56FB-44B3-895B-2E14AFCEF1B4}" dt="2024-12-09T22:20:36.997" v="81" actId="14100"/>
          <ac:picMkLst>
            <pc:docMk/>
            <pc:sldMk cId="1598950644" sldId="340"/>
            <ac:picMk id="8" creationId="{AD213A7E-24CC-66C7-D983-D4155DEB9D22}"/>
          </ac:picMkLst>
        </pc:picChg>
        <pc:picChg chg="mod">
          <ac:chgData name="Dzade, Nelson Yaw" userId="dc4574ed-cc04-42c3-a55d-8eb86578a05a" providerId="ADAL" clId="{404A9FF6-56FB-44B3-895B-2E14AFCEF1B4}" dt="2024-12-09T22:21:07.799" v="100" actId="1036"/>
          <ac:picMkLst>
            <pc:docMk/>
            <pc:sldMk cId="1598950644" sldId="340"/>
            <ac:picMk id="11" creationId="{66C37C4C-1086-2BCE-45E2-FD1474E76DC1}"/>
          </ac:picMkLst>
        </pc:picChg>
        <pc:picChg chg="mod">
          <ac:chgData name="Dzade, Nelson Yaw" userId="dc4574ed-cc04-42c3-a55d-8eb86578a05a" providerId="ADAL" clId="{404A9FF6-56FB-44B3-895B-2E14AFCEF1B4}" dt="2024-12-09T22:20:53.334" v="90" actId="1076"/>
          <ac:picMkLst>
            <pc:docMk/>
            <pc:sldMk cId="1598950644" sldId="340"/>
            <ac:picMk id="17" creationId="{C65D5263-E68D-7846-758D-23AC3CAD6C60}"/>
          </ac:picMkLst>
        </pc:picChg>
        <pc:picChg chg="mod">
          <ac:chgData name="Dzade, Nelson Yaw" userId="dc4574ed-cc04-42c3-a55d-8eb86578a05a" providerId="ADAL" clId="{404A9FF6-56FB-44B3-895B-2E14AFCEF1B4}" dt="2024-12-09T22:20:55.102" v="91" actId="1076"/>
          <ac:picMkLst>
            <pc:docMk/>
            <pc:sldMk cId="1598950644" sldId="340"/>
            <ac:picMk id="18" creationId="{5D7CC366-4332-C851-6E1C-3B413F61D1F9}"/>
          </ac:picMkLst>
        </pc:picChg>
        <pc:picChg chg="add mod">
          <ac:chgData name="Dzade, Nelson Yaw" userId="dc4574ed-cc04-42c3-a55d-8eb86578a05a" providerId="ADAL" clId="{404A9FF6-56FB-44B3-895B-2E14AFCEF1B4}" dt="2024-12-09T22:21:21.151" v="105" actId="1076"/>
          <ac:picMkLst>
            <pc:docMk/>
            <pc:sldMk cId="1598950644" sldId="340"/>
            <ac:picMk id="3074" creationId="{112480A9-E0F5-E256-42C1-AE503F82662F}"/>
          </ac:picMkLst>
        </pc:picChg>
        <pc:picChg chg="add mod">
          <ac:chgData name="Dzade, Nelson Yaw" userId="dc4574ed-cc04-42c3-a55d-8eb86578a05a" providerId="ADAL" clId="{404A9FF6-56FB-44B3-895B-2E14AFCEF1B4}" dt="2024-12-09T22:21:19.390" v="104" actId="1076"/>
          <ac:picMkLst>
            <pc:docMk/>
            <pc:sldMk cId="1598950644" sldId="340"/>
            <ac:picMk id="3076" creationId="{7846CEDF-08BE-FE41-D533-D6699E0EBDD8}"/>
          </ac:picMkLst>
        </pc:picChg>
        <pc:picChg chg="add mod">
          <ac:chgData name="Dzade, Nelson Yaw" userId="dc4574ed-cc04-42c3-a55d-8eb86578a05a" providerId="ADAL" clId="{404A9FF6-56FB-44B3-895B-2E14AFCEF1B4}" dt="2024-12-09T22:21:22.838" v="106" actId="1076"/>
          <ac:picMkLst>
            <pc:docMk/>
            <pc:sldMk cId="1598950644" sldId="340"/>
            <ac:picMk id="3078" creationId="{2F22716C-897B-16B6-5DD5-5B560D40E51A}"/>
          </ac:picMkLst>
        </pc:picChg>
      </pc:sldChg>
      <pc:sldChg chg="addSp delSp modSp new mod">
        <pc:chgData name="Dzade, Nelson Yaw" userId="dc4574ed-cc04-42c3-a55d-8eb86578a05a" providerId="ADAL" clId="{404A9FF6-56FB-44B3-895B-2E14AFCEF1B4}" dt="2024-12-09T22:02:26.940" v="8" actId="1076"/>
        <pc:sldMkLst>
          <pc:docMk/>
          <pc:sldMk cId="4133577530" sldId="341"/>
        </pc:sldMkLst>
        <pc:spChg chg="del">
          <ac:chgData name="Dzade, Nelson Yaw" userId="dc4574ed-cc04-42c3-a55d-8eb86578a05a" providerId="ADAL" clId="{404A9FF6-56FB-44B3-895B-2E14AFCEF1B4}" dt="2024-12-09T22:02:15.485" v="3" actId="478"/>
          <ac:spMkLst>
            <pc:docMk/>
            <pc:sldMk cId="4133577530" sldId="341"/>
            <ac:spMk id="2" creationId="{F4DA11E7-8A9F-E216-59FF-4C63C80E8417}"/>
          </ac:spMkLst>
        </pc:spChg>
        <pc:spChg chg="del">
          <ac:chgData name="Dzade, Nelson Yaw" userId="dc4574ed-cc04-42c3-a55d-8eb86578a05a" providerId="ADAL" clId="{404A9FF6-56FB-44B3-895B-2E14AFCEF1B4}" dt="2024-12-09T22:02:15.485" v="3" actId="478"/>
          <ac:spMkLst>
            <pc:docMk/>
            <pc:sldMk cId="4133577530" sldId="341"/>
            <ac:spMk id="3" creationId="{BA60BC49-FBD1-6BFB-B574-C0E3F5E817E7}"/>
          </ac:spMkLst>
        </pc:spChg>
        <pc:picChg chg="add mod">
          <ac:chgData name="Dzade, Nelson Yaw" userId="dc4574ed-cc04-42c3-a55d-8eb86578a05a" providerId="ADAL" clId="{404A9FF6-56FB-44B3-895B-2E14AFCEF1B4}" dt="2024-12-09T22:02:26.940" v="8" actId="1076"/>
          <ac:picMkLst>
            <pc:docMk/>
            <pc:sldMk cId="4133577530" sldId="341"/>
            <ac:picMk id="4" creationId="{95A5DE46-7548-DC06-CE72-FB52B8EE27A7}"/>
          </ac:picMkLst>
        </pc:picChg>
      </pc:sldChg>
      <pc:sldChg chg="addSp delSp modSp new mod">
        <pc:chgData name="Dzade, Nelson Yaw" userId="dc4574ed-cc04-42c3-a55d-8eb86578a05a" providerId="ADAL" clId="{404A9FF6-56FB-44B3-895B-2E14AFCEF1B4}" dt="2024-12-09T22:35:11.099" v="148" actId="20577"/>
        <pc:sldMkLst>
          <pc:docMk/>
          <pc:sldMk cId="2171874986" sldId="342"/>
        </pc:sldMkLst>
        <pc:spChg chg="del">
          <ac:chgData name="Dzade, Nelson Yaw" userId="dc4574ed-cc04-42c3-a55d-8eb86578a05a" providerId="ADAL" clId="{404A9FF6-56FB-44B3-895B-2E14AFCEF1B4}" dt="2024-12-09T22:03:22.333" v="10" actId="478"/>
          <ac:spMkLst>
            <pc:docMk/>
            <pc:sldMk cId="2171874986" sldId="342"/>
            <ac:spMk id="2" creationId="{6E95C876-6292-BB40-45AD-7B21894E3490}"/>
          </ac:spMkLst>
        </pc:spChg>
        <pc:spChg chg="del">
          <ac:chgData name="Dzade, Nelson Yaw" userId="dc4574ed-cc04-42c3-a55d-8eb86578a05a" providerId="ADAL" clId="{404A9FF6-56FB-44B3-895B-2E14AFCEF1B4}" dt="2024-12-09T22:03:22.333" v="10" actId="478"/>
          <ac:spMkLst>
            <pc:docMk/>
            <pc:sldMk cId="2171874986" sldId="342"/>
            <ac:spMk id="3" creationId="{8AA55BA3-1FB2-AB0B-83F2-BF0191A58008}"/>
          </ac:spMkLst>
        </pc:spChg>
        <pc:spChg chg="del">
          <ac:chgData name="Dzade, Nelson Yaw" userId="dc4574ed-cc04-42c3-a55d-8eb86578a05a" providerId="ADAL" clId="{404A9FF6-56FB-44B3-895B-2E14AFCEF1B4}" dt="2024-12-09T22:03:22.333" v="10" actId="478"/>
          <ac:spMkLst>
            <pc:docMk/>
            <pc:sldMk cId="2171874986" sldId="342"/>
            <ac:spMk id="4" creationId="{2EF81162-C25D-C690-E4E7-A7E0CC5B6C4F}"/>
          </ac:spMkLst>
        </pc:spChg>
        <pc:spChg chg="add mod">
          <ac:chgData name="Dzade, Nelson Yaw" userId="dc4574ed-cc04-42c3-a55d-8eb86578a05a" providerId="ADAL" clId="{404A9FF6-56FB-44B3-895B-2E14AFCEF1B4}" dt="2024-12-09T22:35:11.099" v="148" actId="20577"/>
          <ac:spMkLst>
            <pc:docMk/>
            <pc:sldMk cId="2171874986" sldId="342"/>
            <ac:spMk id="5" creationId="{BD88943B-04E9-70CE-D1FC-3FC055370B3E}"/>
          </ac:spMkLst>
        </pc:spChg>
        <pc:spChg chg="add mod">
          <ac:chgData name="Dzade, Nelson Yaw" userId="dc4574ed-cc04-42c3-a55d-8eb86578a05a" providerId="ADAL" clId="{404A9FF6-56FB-44B3-895B-2E14AFCEF1B4}" dt="2024-12-09T22:04:38.406" v="30" actId="1076"/>
          <ac:spMkLst>
            <pc:docMk/>
            <pc:sldMk cId="2171874986" sldId="342"/>
            <ac:spMk id="6" creationId="{2A45B6B3-4E9B-D70D-288B-B677D092AF69}"/>
          </ac:spMkLst>
        </pc:spChg>
      </pc:sldChg>
      <pc:sldChg chg="addSp delSp modSp new mod">
        <pc:chgData name="Dzade, Nelson Yaw" userId="dc4574ed-cc04-42c3-a55d-8eb86578a05a" providerId="ADAL" clId="{404A9FF6-56FB-44B3-895B-2E14AFCEF1B4}" dt="2024-12-09T22:26:03.701" v="124" actId="1076"/>
        <pc:sldMkLst>
          <pc:docMk/>
          <pc:sldMk cId="3508287173" sldId="343"/>
        </pc:sldMkLst>
        <pc:spChg chg="del">
          <ac:chgData name="Dzade, Nelson Yaw" userId="dc4574ed-cc04-42c3-a55d-8eb86578a05a" providerId="ADAL" clId="{404A9FF6-56FB-44B3-895B-2E14AFCEF1B4}" dt="2024-12-09T22:25:33.646" v="116" actId="478"/>
          <ac:spMkLst>
            <pc:docMk/>
            <pc:sldMk cId="3508287173" sldId="343"/>
            <ac:spMk id="2" creationId="{55A99669-DE08-F8F1-48D2-CA65E45BE0D4}"/>
          </ac:spMkLst>
        </pc:spChg>
        <pc:spChg chg="del">
          <ac:chgData name="Dzade, Nelson Yaw" userId="dc4574ed-cc04-42c3-a55d-8eb86578a05a" providerId="ADAL" clId="{404A9FF6-56FB-44B3-895B-2E14AFCEF1B4}" dt="2024-12-09T22:25:33.646" v="116" actId="478"/>
          <ac:spMkLst>
            <pc:docMk/>
            <pc:sldMk cId="3508287173" sldId="343"/>
            <ac:spMk id="3" creationId="{CEF51BC4-75BE-DB46-F195-F1C831B65C6E}"/>
          </ac:spMkLst>
        </pc:spChg>
        <pc:picChg chg="add mod">
          <ac:chgData name="Dzade, Nelson Yaw" userId="dc4574ed-cc04-42c3-a55d-8eb86578a05a" providerId="ADAL" clId="{404A9FF6-56FB-44B3-895B-2E14AFCEF1B4}" dt="2024-12-09T22:26:03.701" v="124" actId="1076"/>
          <ac:picMkLst>
            <pc:docMk/>
            <pc:sldMk cId="3508287173" sldId="343"/>
            <ac:picMk id="4" creationId="{D8C94AFC-F098-A7E3-EA4F-7386D51669FD}"/>
          </ac:picMkLst>
        </pc:picChg>
      </pc:sldChg>
      <pc:sldChg chg="modSp add ord">
        <pc:chgData name="Dzade, Nelson Yaw" userId="dc4574ed-cc04-42c3-a55d-8eb86578a05a" providerId="ADAL" clId="{404A9FF6-56FB-44B3-895B-2E14AFCEF1B4}" dt="2024-12-09T22:25:48.922" v="120"/>
        <pc:sldMkLst>
          <pc:docMk/>
          <pc:sldMk cId="0" sldId="387"/>
        </pc:sldMkLst>
        <pc:spChg chg="mod">
          <ac:chgData name="Dzade, Nelson Yaw" userId="dc4574ed-cc04-42c3-a55d-8eb86578a05a" providerId="ADAL" clId="{404A9FF6-56FB-44B3-895B-2E14AFCEF1B4}" dt="2024-12-09T22:25:36.862" v="118" actId="1076"/>
          <ac:spMkLst>
            <pc:docMk/>
            <pc:sldMk cId="0" sldId="387"/>
            <ac:spMk id="6" creationId="{B7009EA4-D22D-C3C2-7B4A-E447C4781248}"/>
          </ac:spMkLst>
        </pc:spChg>
        <pc:spChg chg="mod">
          <ac:chgData name="Dzade, Nelson Yaw" userId="dc4574ed-cc04-42c3-a55d-8eb86578a05a" providerId="ADAL" clId="{404A9FF6-56FB-44B3-895B-2E14AFCEF1B4}" dt="2024-12-09T22:25:36.862" v="118" actId="1076"/>
          <ac:spMkLst>
            <pc:docMk/>
            <pc:sldMk cId="0" sldId="387"/>
            <ac:spMk id="7" creationId="{041758F1-AD62-2F8D-71CE-0E416D9F0398}"/>
          </ac:spMkLst>
        </pc:spChg>
        <pc:spChg chg="mod">
          <ac:chgData name="Dzade, Nelson Yaw" userId="dc4574ed-cc04-42c3-a55d-8eb86578a05a" providerId="ADAL" clId="{404A9FF6-56FB-44B3-895B-2E14AFCEF1B4}" dt="2024-12-09T22:25:36.862" v="118" actId="1076"/>
          <ac:spMkLst>
            <pc:docMk/>
            <pc:sldMk cId="0" sldId="387"/>
            <ac:spMk id="8" creationId="{465B3D35-7687-4BA5-5FBB-4E0EE8336E86}"/>
          </ac:spMkLst>
        </pc:spChg>
        <pc:spChg chg="mod">
          <ac:chgData name="Dzade, Nelson Yaw" userId="dc4574ed-cc04-42c3-a55d-8eb86578a05a" providerId="ADAL" clId="{404A9FF6-56FB-44B3-895B-2E14AFCEF1B4}" dt="2024-12-09T22:25:36.862" v="118" actId="1076"/>
          <ac:spMkLst>
            <pc:docMk/>
            <pc:sldMk cId="0" sldId="387"/>
            <ac:spMk id="9" creationId="{F46FFB30-84C3-15C2-8226-D29F7F88C8AB}"/>
          </ac:spMkLst>
        </pc:spChg>
        <pc:grpChg chg="mod">
          <ac:chgData name="Dzade, Nelson Yaw" userId="dc4574ed-cc04-42c3-a55d-8eb86578a05a" providerId="ADAL" clId="{404A9FF6-56FB-44B3-895B-2E14AFCEF1B4}" dt="2024-12-09T22:25:36.862" v="118" actId="1076"/>
          <ac:grpSpMkLst>
            <pc:docMk/>
            <pc:sldMk cId="0" sldId="387"/>
            <ac:grpSpMk id="22530" creationId="{2893418E-802F-AA18-92F9-4F13547BA9DC}"/>
          </ac:grpSpMkLst>
        </pc:grpChg>
        <pc:picChg chg="mod">
          <ac:chgData name="Dzade, Nelson Yaw" userId="dc4574ed-cc04-42c3-a55d-8eb86578a05a" providerId="ADAL" clId="{404A9FF6-56FB-44B3-895B-2E14AFCEF1B4}" dt="2024-12-09T22:25:36.862" v="118" actId="1076"/>
          <ac:picMkLst>
            <pc:docMk/>
            <pc:sldMk cId="0" sldId="387"/>
            <ac:picMk id="22531" creationId="{086EBF19-A97F-6D24-7ED3-74AF87566C0B}"/>
          </ac:picMkLst>
        </pc:picChg>
      </pc:sldChg>
      <pc:sldChg chg="delSp new del mod">
        <pc:chgData name="Dzade, Nelson Yaw" userId="dc4574ed-cc04-42c3-a55d-8eb86578a05a" providerId="ADAL" clId="{404A9FF6-56FB-44B3-895B-2E14AFCEF1B4}" dt="2024-12-09T22:30:00.633" v="139" actId="47"/>
        <pc:sldMkLst>
          <pc:docMk/>
          <pc:sldMk cId="1178438128" sldId="388"/>
        </pc:sldMkLst>
        <pc:spChg chg="del">
          <ac:chgData name="Dzade, Nelson Yaw" userId="dc4574ed-cc04-42c3-a55d-8eb86578a05a" providerId="ADAL" clId="{404A9FF6-56FB-44B3-895B-2E14AFCEF1B4}" dt="2024-12-09T22:26:16.270" v="126" actId="478"/>
          <ac:spMkLst>
            <pc:docMk/>
            <pc:sldMk cId="1178438128" sldId="388"/>
            <ac:spMk id="2" creationId="{958CC254-500D-BD5E-3179-370F6A4829A5}"/>
          </ac:spMkLst>
        </pc:spChg>
        <pc:spChg chg="del">
          <ac:chgData name="Dzade, Nelson Yaw" userId="dc4574ed-cc04-42c3-a55d-8eb86578a05a" providerId="ADAL" clId="{404A9FF6-56FB-44B3-895B-2E14AFCEF1B4}" dt="2024-12-09T22:26:16.270" v="126" actId="478"/>
          <ac:spMkLst>
            <pc:docMk/>
            <pc:sldMk cId="1178438128" sldId="388"/>
            <ac:spMk id="3" creationId="{EA3FD3AD-F273-A8A3-B966-15BF822AA019}"/>
          </ac:spMkLst>
        </pc:spChg>
      </pc:sldChg>
      <pc:sldChg chg="addSp delSp modSp new mod">
        <pc:chgData name="Dzade, Nelson Yaw" userId="dc4574ed-cc04-42c3-a55d-8eb86578a05a" providerId="ADAL" clId="{404A9FF6-56FB-44B3-895B-2E14AFCEF1B4}" dt="2024-12-09T22:27:21.039" v="131" actId="1076"/>
        <pc:sldMkLst>
          <pc:docMk/>
          <pc:sldMk cId="1733149090" sldId="389"/>
        </pc:sldMkLst>
        <pc:spChg chg="del">
          <ac:chgData name="Dzade, Nelson Yaw" userId="dc4574ed-cc04-42c3-a55d-8eb86578a05a" providerId="ADAL" clId="{404A9FF6-56FB-44B3-895B-2E14AFCEF1B4}" dt="2024-12-09T22:27:16.624" v="128" actId="478"/>
          <ac:spMkLst>
            <pc:docMk/>
            <pc:sldMk cId="1733149090" sldId="389"/>
            <ac:spMk id="2" creationId="{BED528B2-DABB-B637-C305-7115D7B8631A}"/>
          </ac:spMkLst>
        </pc:spChg>
        <pc:spChg chg="del">
          <ac:chgData name="Dzade, Nelson Yaw" userId="dc4574ed-cc04-42c3-a55d-8eb86578a05a" providerId="ADAL" clId="{404A9FF6-56FB-44B3-895B-2E14AFCEF1B4}" dt="2024-12-09T22:27:16.624" v="128" actId="478"/>
          <ac:spMkLst>
            <pc:docMk/>
            <pc:sldMk cId="1733149090" sldId="389"/>
            <ac:spMk id="3" creationId="{04390368-E884-32C1-D292-A75C1ACBB7D5}"/>
          </ac:spMkLst>
        </pc:spChg>
        <pc:picChg chg="add mod">
          <ac:chgData name="Dzade, Nelson Yaw" userId="dc4574ed-cc04-42c3-a55d-8eb86578a05a" providerId="ADAL" clId="{404A9FF6-56FB-44B3-895B-2E14AFCEF1B4}" dt="2024-12-09T22:27:21.039" v="131" actId="1076"/>
          <ac:picMkLst>
            <pc:docMk/>
            <pc:sldMk cId="1733149090" sldId="389"/>
            <ac:picMk id="4" creationId="{B2ECAA2E-B8EC-0E8D-76E4-1E70A463408D}"/>
          </ac:picMkLst>
        </pc:picChg>
      </pc:sldChg>
      <pc:sldChg chg="addSp delSp modSp new del mod">
        <pc:chgData name="Dzade, Nelson Yaw" userId="dc4574ed-cc04-42c3-a55d-8eb86578a05a" providerId="ADAL" clId="{404A9FF6-56FB-44B3-895B-2E14AFCEF1B4}" dt="2024-12-09T22:35:43.730" v="154" actId="47"/>
        <pc:sldMkLst>
          <pc:docMk/>
          <pc:sldMk cId="3031183731" sldId="390"/>
        </pc:sldMkLst>
        <pc:spChg chg="del">
          <ac:chgData name="Dzade, Nelson Yaw" userId="dc4574ed-cc04-42c3-a55d-8eb86578a05a" providerId="ADAL" clId="{404A9FF6-56FB-44B3-895B-2E14AFCEF1B4}" dt="2024-12-09T22:35:16.042" v="150" actId="478"/>
          <ac:spMkLst>
            <pc:docMk/>
            <pc:sldMk cId="3031183731" sldId="390"/>
            <ac:spMk id="2" creationId="{1AA62942-7485-EE26-BC33-001388017370}"/>
          </ac:spMkLst>
        </pc:spChg>
        <pc:spChg chg="del">
          <ac:chgData name="Dzade, Nelson Yaw" userId="dc4574ed-cc04-42c3-a55d-8eb86578a05a" providerId="ADAL" clId="{404A9FF6-56FB-44B3-895B-2E14AFCEF1B4}" dt="2024-12-09T22:35:16.042" v="150" actId="478"/>
          <ac:spMkLst>
            <pc:docMk/>
            <pc:sldMk cId="3031183731" sldId="390"/>
            <ac:spMk id="3" creationId="{38C4CE62-1EC4-9C6F-E0E1-1CA1981B9CA1}"/>
          </ac:spMkLst>
        </pc:spChg>
        <pc:spChg chg="del">
          <ac:chgData name="Dzade, Nelson Yaw" userId="dc4574ed-cc04-42c3-a55d-8eb86578a05a" providerId="ADAL" clId="{404A9FF6-56FB-44B3-895B-2E14AFCEF1B4}" dt="2024-12-09T22:35:16.042" v="150" actId="478"/>
          <ac:spMkLst>
            <pc:docMk/>
            <pc:sldMk cId="3031183731" sldId="390"/>
            <ac:spMk id="4" creationId="{7612D598-CFBF-4B91-43FE-8F409679F763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6" creationId="{4AADACD6-1C10-A393-EBAE-7D0C1BB5C467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7" creationId="{0F32FE04-A370-83D3-FC31-F6E49D64B76D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8" creationId="{4769B67E-9733-86A7-313F-746C81840F99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9" creationId="{13EE53A0-10C1-130D-5DE9-F9B6457C1569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10" creationId="{7FD9586A-2947-A1E7-F182-BD1BA16603B4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11" creationId="{86CC3786-47CC-7062-8EF9-05E757466216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12" creationId="{BDA55227-AC64-6373-6F46-9789FF94BC6A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13" creationId="{2A2B8DA5-96F2-7A99-0F03-F2DA52DFBF61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14" creationId="{69A2AE21-249E-E062-67F1-7D3EE848F821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16" creationId="{BAB3F96A-6F0D-2AC7-B7EE-F2A9C4A915A8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17" creationId="{76FE6E11-606F-2509-2F54-DDEDE5A5B098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18" creationId="{1E7927FC-29D1-834F-2F9B-A3D47D4910AE}"/>
          </ac:spMkLst>
        </pc:spChg>
        <pc:spChg chg="add mod">
          <ac:chgData name="Dzade, Nelson Yaw" userId="dc4574ed-cc04-42c3-a55d-8eb86578a05a" providerId="ADAL" clId="{404A9FF6-56FB-44B3-895B-2E14AFCEF1B4}" dt="2024-12-09T22:35:30.170" v="153" actId="14100"/>
          <ac:spMkLst>
            <pc:docMk/>
            <pc:sldMk cId="3031183731" sldId="390"/>
            <ac:spMk id="19" creationId="{459C0A35-28BB-8D38-45C8-8C1A43DE56EC}"/>
          </ac:spMkLst>
        </pc:spChg>
        <pc:grpChg chg="add mod">
          <ac:chgData name="Dzade, Nelson Yaw" userId="dc4574ed-cc04-42c3-a55d-8eb86578a05a" providerId="ADAL" clId="{404A9FF6-56FB-44B3-895B-2E14AFCEF1B4}" dt="2024-12-09T22:35:30.170" v="153" actId="14100"/>
          <ac:grpSpMkLst>
            <pc:docMk/>
            <pc:sldMk cId="3031183731" sldId="390"/>
            <ac:grpSpMk id="20" creationId="{19C07A4E-663B-E1AA-2D76-2F643101B4A2}"/>
          </ac:grpSpMkLst>
        </pc:grpChg>
        <pc:graphicFrameChg chg="add mod">
          <ac:chgData name="Dzade, Nelson Yaw" userId="dc4574ed-cc04-42c3-a55d-8eb86578a05a" providerId="ADAL" clId="{404A9FF6-56FB-44B3-895B-2E14AFCEF1B4}" dt="2024-12-09T22:35:30.170" v="153" actId="14100"/>
          <ac:graphicFrameMkLst>
            <pc:docMk/>
            <pc:sldMk cId="3031183731" sldId="390"/>
            <ac:graphicFrameMk id="15" creationId="{5AF3713D-FFFE-5AB4-CD79-415A0B3461E8}"/>
          </ac:graphicFrameMkLst>
        </pc:graphicFrameChg>
        <pc:picChg chg="add mod">
          <ac:chgData name="Dzade, Nelson Yaw" userId="dc4574ed-cc04-42c3-a55d-8eb86578a05a" providerId="ADAL" clId="{404A9FF6-56FB-44B3-895B-2E14AFCEF1B4}" dt="2024-12-09T22:35:30.170" v="153" actId="14100"/>
          <ac:picMkLst>
            <pc:docMk/>
            <pc:sldMk cId="3031183731" sldId="390"/>
            <ac:picMk id="5" creationId="{DFDE2F9F-886C-DE7C-64E1-6A0826BB50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09520" y="381000"/>
            <a:ext cx="798575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C8250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8250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8250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25500" y="3276600"/>
            <a:ext cx="3578860" cy="534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Lucida Console"/>
                <a:cs typeface="Lucida Consol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8250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4200" y="381000"/>
            <a:ext cx="675640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C82506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4100" y="1767839"/>
            <a:ext cx="10896600" cy="4366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433300" y="9336278"/>
            <a:ext cx="330834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://www.quantum-espresso.org/pseudopotentials/" TargetMode="Externa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4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584200" y="5970669"/>
            <a:ext cx="11277600" cy="1403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0" marR="5080" indent="-1727200" algn="ctr">
              <a:lnSpc>
                <a:spcPct val="116100"/>
              </a:lnSpc>
              <a:spcBef>
                <a:spcPts val="100"/>
              </a:spcBef>
            </a:pPr>
            <a:r>
              <a:rPr lang="en-US" sz="4000" b="1" dirty="0">
                <a:solidFill>
                  <a:srgbClr val="0000FF"/>
                </a:solidFill>
                <a:latin typeface="Comic Sans MS"/>
                <a:cs typeface="Comic Sans MS"/>
              </a:rPr>
              <a:t>Dr. Dzade Nelson</a:t>
            </a:r>
          </a:p>
          <a:p>
            <a:pPr marL="1739900" marR="5080" indent="-1727200" algn="ctr">
              <a:lnSpc>
                <a:spcPct val="116100"/>
              </a:lnSpc>
              <a:spcBef>
                <a:spcPts val="100"/>
              </a:spcBef>
            </a:pPr>
            <a:r>
              <a:rPr lang="en-US" sz="4000" dirty="0">
                <a:latin typeface="Comic Sans MS"/>
                <a:cs typeface="Comic Sans MS"/>
              </a:rPr>
              <a:t>The Pennsylvania State University</a:t>
            </a:r>
            <a:endParaRPr sz="4000" dirty="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800" y="3685160"/>
            <a:ext cx="11671300" cy="141974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921000" marR="5080" indent="-2908300" algn="ctr">
              <a:lnSpc>
                <a:spcPts val="5100"/>
              </a:lnSpc>
              <a:spcBef>
                <a:spcPts val="380"/>
              </a:spcBef>
            </a:pPr>
            <a:r>
              <a:rPr sz="6000" b="1" spc="200" dirty="0">
                <a:latin typeface="Arial MT"/>
                <a:cs typeface="Arial MT"/>
              </a:rPr>
              <a:t>Quantum</a:t>
            </a:r>
            <a:r>
              <a:rPr sz="6000" b="1" spc="-150" dirty="0">
                <a:latin typeface="Arial MT"/>
                <a:cs typeface="Arial MT"/>
              </a:rPr>
              <a:t> </a:t>
            </a:r>
            <a:r>
              <a:rPr sz="6000" b="1" spc="195" dirty="0">
                <a:latin typeface="Arial MT"/>
                <a:cs typeface="Arial MT"/>
              </a:rPr>
              <a:t>Espresso</a:t>
            </a:r>
            <a:r>
              <a:rPr lang="en-US" sz="6000" b="1" spc="195" dirty="0">
                <a:latin typeface="Arial MT"/>
                <a:cs typeface="Arial MT"/>
              </a:rPr>
              <a:t> </a:t>
            </a:r>
          </a:p>
          <a:p>
            <a:pPr marL="2921000" marR="5080" indent="-2908300" algn="ctr">
              <a:lnSpc>
                <a:spcPts val="5100"/>
              </a:lnSpc>
              <a:spcBef>
                <a:spcPts val="380"/>
              </a:spcBef>
            </a:pPr>
            <a:r>
              <a:rPr lang="en-US" sz="6000" b="1" spc="195" dirty="0">
                <a:latin typeface="Arial MT"/>
                <a:cs typeface="Arial MT"/>
              </a:rPr>
              <a:t>Overview and Practical Guide</a:t>
            </a:r>
            <a:endParaRPr sz="6000" b="1" dirty="0">
              <a:latin typeface="Arial MT"/>
              <a:cs typeface="Arial MT"/>
            </a:endParaRPr>
          </a:p>
        </p:txBody>
      </p:sp>
      <p:pic>
        <p:nvPicPr>
          <p:cNvPr id="1028" name="Picture 4" descr="African Materials Research Society">
            <a:extLst>
              <a:ext uri="{FF2B5EF4-FFF2-40B4-BE49-F238E27FC236}">
                <a16:creationId xmlns:a16="http://schemas.microsoft.com/office/drawing/2014/main" id="{86D4F9D5-229E-8ECA-A1B5-80B85E5A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00" y="177693"/>
            <a:ext cx="3759200" cy="24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ntum ESPRESSO - Wikipedia">
            <a:extLst>
              <a:ext uri="{FF2B5EF4-FFF2-40B4-BE49-F238E27FC236}">
                <a16:creationId xmlns:a16="http://schemas.microsoft.com/office/drawing/2014/main" id="{7B4491D7-A7BE-4FF7-EFC1-B6BB4121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2" y="177692"/>
            <a:ext cx="5506582" cy="264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200" y="381000"/>
            <a:ext cx="7340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60" dirty="0"/>
              <a:t>Structure</a:t>
            </a:r>
            <a:r>
              <a:rPr b="1" spc="-130" dirty="0"/>
              <a:t> </a:t>
            </a:r>
            <a:r>
              <a:rPr b="1" spc="225" dirty="0"/>
              <a:t>of</a:t>
            </a:r>
            <a:r>
              <a:rPr b="1" spc="355" dirty="0"/>
              <a:t> </a:t>
            </a:r>
            <a:r>
              <a:rPr b="1" spc="30" dirty="0"/>
              <a:t>QE</a:t>
            </a:r>
            <a:r>
              <a:rPr b="1" spc="-130" dirty="0"/>
              <a:t> </a:t>
            </a:r>
            <a:r>
              <a:rPr b="1" spc="250" dirty="0"/>
              <a:t>input</a:t>
            </a:r>
            <a:r>
              <a:rPr b="1" spc="-130" dirty="0"/>
              <a:t> </a:t>
            </a:r>
            <a:r>
              <a:rPr b="1" spc="220"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7478" y="1491977"/>
            <a:ext cx="4911090" cy="2875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 marR="1689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celldm(1)=10.2625,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5816" y="4285977"/>
            <a:ext cx="103631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nat=2,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3626" y="4635500"/>
            <a:ext cx="1515745" cy="2794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190"/>
              </a:lnSpc>
            </a:pPr>
            <a:r>
              <a:rPr sz="2200" dirty="0">
                <a:latin typeface="Lucida Console"/>
                <a:cs typeface="Lucida Console"/>
              </a:rPr>
              <a:t>ntyp=1,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7478" y="4844777"/>
            <a:ext cx="2887345" cy="2037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80975" marR="339725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 marR="1181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7478" y="6800577"/>
            <a:ext cx="23844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3626" y="7150099"/>
            <a:ext cx="4714240" cy="2794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19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3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3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58565"/>
              </p:ext>
            </p:extLst>
          </p:nvPr>
        </p:nvGraphicFramePr>
        <p:xfrm>
          <a:off x="1698428" y="7710412"/>
          <a:ext cx="343280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717478" y="7359377"/>
            <a:ext cx="3899535" cy="1478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9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200">
              <a:latin typeface="Lucida Console"/>
              <a:cs typeface="Lucida Console"/>
            </a:endParaRPr>
          </a:p>
          <a:p>
            <a:pPr marL="12700" marR="84645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49400" y="1371600"/>
            <a:ext cx="5721350" cy="7645400"/>
            <a:chOff x="530422" y="1416323"/>
            <a:chExt cx="5721350" cy="7645400"/>
          </a:xfrm>
        </p:grpSpPr>
        <p:sp>
          <p:nvSpPr>
            <p:cNvPr id="12" name="object 12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40930" y="4803006"/>
              <a:ext cx="3310890" cy="0"/>
            </a:xfrm>
            <a:custGeom>
              <a:avLst/>
              <a:gdLst/>
              <a:ahLst/>
              <a:cxnLst/>
              <a:rect l="l" t="t" r="r" b="b"/>
              <a:pathLst>
                <a:path w="3310890">
                  <a:moveTo>
                    <a:pt x="3310688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31711" y="474204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33276" y="4815904"/>
              <a:ext cx="0" cy="2499360"/>
            </a:xfrm>
            <a:custGeom>
              <a:avLst/>
              <a:gdLst/>
              <a:ahLst/>
              <a:cxnLst/>
              <a:rect l="l" t="t" r="r" b="b"/>
              <a:pathLst>
                <a:path h="2499359">
                  <a:moveTo>
                    <a:pt x="0" y="249907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02348" y="7326044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649269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93128" y="726508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0" y="60960"/>
                  </a:lnTo>
                  <a:lnTo>
                    <a:pt x="12191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531778" y="2865786"/>
            <a:ext cx="2925445" cy="2649220"/>
            <a:chOff x="7512800" y="2910509"/>
            <a:chExt cx="2925445" cy="264922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2800" y="2910509"/>
              <a:ext cx="2925004" cy="26489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71207" y="4436871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905331" y="905331"/>
                  </a:moveTo>
                  <a:lnTo>
                    <a:pt x="17960" y="1796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38300" y="4303963"/>
              <a:ext cx="226695" cy="226695"/>
            </a:xfrm>
            <a:custGeom>
              <a:avLst/>
              <a:gdLst/>
              <a:ahLst/>
              <a:cxnLst/>
              <a:rect l="l" t="t" r="r" b="b"/>
              <a:pathLst>
                <a:path w="226695" h="226695">
                  <a:moveTo>
                    <a:pt x="0" y="0"/>
                  </a:moveTo>
                  <a:lnTo>
                    <a:pt x="75434" y="226302"/>
                  </a:lnTo>
                  <a:lnTo>
                    <a:pt x="226302" y="75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15384" y="4328546"/>
              <a:ext cx="213995" cy="1004569"/>
            </a:xfrm>
            <a:custGeom>
              <a:avLst/>
              <a:gdLst/>
              <a:ahLst/>
              <a:cxnLst/>
              <a:rect l="l" t="t" r="r" b="b"/>
              <a:pathLst>
                <a:path w="213995" h="1004570">
                  <a:moveTo>
                    <a:pt x="0" y="1004105"/>
                  </a:moveTo>
                  <a:lnTo>
                    <a:pt x="208148" y="24844"/>
                  </a:lnTo>
                  <a:lnTo>
                    <a:pt x="213429" y="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19184" y="4144694"/>
              <a:ext cx="208915" cy="231140"/>
            </a:xfrm>
            <a:custGeom>
              <a:avLst/>
              <a:gdLst/>
              <a:ahLst/>
              <a:cxnLst/>
              <a:rect l="l" t="t" r="r" b="b"/>
              <a:pathLst>
                <a:path w="208915" h="231139">
                  <a:moveTo>
                    <a:pt x="148709" y="0"/>
                  </a:moveTo>
                  <a:lnTo>
                    <a:pt x="0" y="186517"/>
                  </a:lnTo>
                  <a:lnTo>
                    <a:pt x="208697" y="230877"/>
                  </a:lnTo>
                  <a:lnTo>
                    <a:pt x="14870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14076" y="5295450"/>
              <a:ext cx="661035" cy="58419"/>
            </a:xfrm>
            <a:custGeom>
              <a:avLst/>
              <a:gdLst/>
              <a:ahLst/>
              <a:cxnLst/>
              <a:rect l="l" t="t" r="r" b="b"/>
              <a:pathLst>
                <a:path w="661034" h="58420">
                  <a:moveTo>
                    <a:pt x="660697" y="57803"/>
                  </a:moveTo>
                  <a:lnTo>
                    <a:pt x="25303" y="2213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943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26831" y="5191390"/>
              <a:ext cx="222250" cy="212725"/>
            </a:xfrm>
            <a:custGeom>
              <a:avLst/>
              <a:gdLst/>
              <a:ahLst/>
              <a:cxnLst/>
              <a:rect l="l" t="t" r="r" b="b"/>
              <a:pathLst>
                <a:path w="222250" h="212725">
                  <a:moveTo>
                    <a:pt x="221846" y="0"/>
                  </a:moveTo>
                  <a:lnTo>
                    <a:pt x="0" y="87678"/>
                  </a:lnTo>
                  <a:lnTo>
                    <a:pt x="203250" y="212548"/>
                  </a:lnTo>
                  <a:lnTo>
                    <a:pt x="221846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969178" y="2152377"/>
            <a:ext cx="20802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latin typeface="Tahoma"/>
                <a:cs typeface="Tahoma"/>
              </a:rPr>
              <a:t>FCC</a:t>
            </a:r>
            <a:r>
              <a:rPr sz="2600" spc="-140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structure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72278" y="40065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67678" y="52892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26578" y="52892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179866" y="4558542"/>
            <a:ext cx="855344" cy="988694"/>
            <a:chOff x="9160888" y="4603265"/>
            <a:chExt cx="855344" cy="988694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888" y="4603265"/>
              <a:ext cx="436200" cy="4362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198987" y="46159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80000" y="0"/>
                  </a:moveTo>
                  <a:lnTo>
                    <a:pt x="134338" y="5857"/>
                  </a:lnTo>
                  <a:lnTo>
                    <a:pt x="91103" y="23431"/>
                  </a:lnTo>
                  <a:lnTo>
                    <a:pt x="52720" y="52720"/>
                  </a:lnTo>
                  <a:lnTo>
                    <a:pt x="23431" y="91103"/>
                  </a:lnTo>
                  <a:lnTo>
                    <a:pt x="5857" y="134338"/>
                  </a:lnTo>
                  <a:lnTo>
                    <a:pt x="0" y="179999"/>
                  </a:lnTo>
                  <a:lnTo>
                    <a:pt x="5857" y="225661"/>
                  </a:lnTo>
                  <a:lnTo>
                    <a:pt x="23431" y="268896"/>
                  </a:lnTo>
                  <a:lnTo>
                    <a:pt x="52720" y="307278"/>
                  </a:lnTo>
                  <a:lnTo>
                    <a:pt x="91103" y="336567"/>
                  </a:lnTo>
                  <a:lnTo>
                    <a:pt x="134338" y="354141"/>
                  </a:lnTo>
                  <a:lnTo>
                    <a:pt x="180000" y="359999"/>
                  </a:lnTo>
                  <a:lnTo>
                    <a:pt x="225661" y="354141"/>
                  </a:lnTo>
                  <a:lnTo>
                    <a:pt x="268897" y="336567"/>
                  </a:lnTo>
                  <a:lnTo>
                    <a:pt x="307279" y="307278"/>
                  </a:lnTo>
                  <a:lnTo>
                    <a:pt x="336569" y="268896"/>
                  </a:lnTo>
                  <a:lnTo>
                    <a:pt x="354142" y="225661"/>
                  </a:lnTo>
                  <a:lnTo>
                    <a:pt x="360000" y="179999"/>
                  </a:lnTo>
                  <a:lnTo>
                    <a:pt x="354142" y="134338"/>
                  </a:lnTo>
                  <a:lnTo>
                    <a:pt x="336569" y="91103"/>
                  </a:lnTo>
                  <a:lnTo>
                    <a:pt x="307279" y="52720"/>
                  </a:lnTo>
                  <a:lnTo>
                    <a:pt x="268897" y="23431"/>
                  </a:lnTo>
                  <a:lnTo>
                    <a:pt x="225661" y="5857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rgbClr val="70BF41">
                <a:alpha val="643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9988" y="5155765"/>
              <a:ext cx="436200" cy="4362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618087" y="516846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80000" y="0"/>
                  </a:moveTo>
                  <a:lnTo>
                    <a:pt x="134338" y="5857"/>
                  </a:lnTo>
                  <a:lnTo>
                    <a:pt x="91103" y="23431"/>
                  </a:lnTo>
                  <a:lnTo>
                    <a:pt x="52720" y="52719"/>
                  </a:lnTo>
                  <a:lnTo>
                    <a:pt x="23431" y="91102"/>
                  </a:lnTo>
                  <a:lnTo>
                    <a:pt x="5857" y="134337"/>
                  </a:lnTo>
                  <a:lnTo>
                    <a:pt x="0" y="179999"/>
                  </a:lnTo>
                  <a:lnTo>
                    <a:pt x="5857" y="225660"/>
                  </a:lnTo>
                  <a:lnTo>
                    <a:pt x="23431" y="268896"/>
                  </a:lnTo>
                  <a:lnTo>
                    <a:pt x="52720" y="307278"/>
                  </a:lnTo>
                  <a:lnTo>
                    <a:pt x="91103" y="336568"/>
                  </a:lnTo>
                  <a:lnTo>
                    <a:pt x="134338" y="354141"/>
                  </a:lnTo>
                  <a:lnTo>
                    <a:pt x="180000" y="359999"/>
                  </a:lnTo>
                  <a:lnTo>
                    <a:pt x="225661" y="354141"/>
                  </a:lnTo>
                  <a:lnTo>
                    <a:pt x="268897" y="336568"/>
                  </a:lnTo>
                  <a:lnTo>
                    <a:pt x="307279" y="307278"/>
                  </a:lnTo>
                  <a:lnTo>
                    <a:pt x="336569" y="268896"/>
                  </a:lnTo>
                  <a:lnTo>
                    <a:pt x="354142" y="225660"/>
                  </a:lnTo>
                  <a:lnTo>
                    <a:pt x="360000" y="179999"/>
                  </a:lnTo>
                  <a:lnTo>
                    <a:pt x="354142" y="134337"/>
                  </a:lnTo>
                  <a:lnTo>
                    <a:pt x="336569" y="91102"/>
                  </a:lnTo>
                  <a:lnTo>
                    <a:pt x="307279" y="52719"/>
                  </a:lnTo>
                  <a:lnTo>
                    <a:pt x="268897" y="23431"/>
                  </a:lnTo>
                  <a:lnTo>
                    <a:pt x="225661" y="5857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rgbClr val="70BF41">
                <a:alpha val="643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457878" y="5797277"/>
            <a:ext cx="9988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30" dirty="0">
                <a:solidFill>
                  <a:srgbClr val="C82506"/>
                </a:solidFill>
                <a:latin typeface="Tahoma"/>
                <a:cs typeface="Tahoma"/>
              </a:rPr>
              <a:t>Si</a:t>
            </a:r>
            <a:r>
              <a:rPr sz="2600" spc="-20" dirty="0">
                <a:solidFill>
                  <a:srgbClr val="C82506"/>
                </a:solidFill>
                <a:latin typeface="Tahoma"/>
                <a:cs typeface="Tahoma"/>
              </a:rPr>
              <a:t>li</a:t>
            </a:r>
            <a:r>
              <a:rPr sz="2600" spc="65" dirty="0">
                <a:solidFill>
                  <a:srgbClr val="C82506"/>
                </a:solidFill>
                <a:latin typeface="Tahoma"/>
                <a:cs typeface="Tahoma"/>
              </a:rPr>
              <a:t>co</a:t>
            </a:r>
            <a:r>
              <a:rPr sz="2600" spc="-5" dirty="0">
                <a:solidFill>
                  <a:srgbClr val="C82506"/>
                </a:solidFill>
                <a:latin typeface="Tahoma"/>
                <a:cs typeface="Tahoma"/>
              </a:rPr>
              <a:t>n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200" y="381000"/>
            <a:ext cx="7569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60" dirty="0"/>
              <a:t>Structure</a:t>
            </a:r>
            <a:r>
              <a:rPr b="1" spc="-130" dirty="0"/>
              <a:t> </a:t>
            </a:r>
            <a:r>
              <a:rPr b="1" spc="225" dirty="0"/>
              <a:t>of</a:t>
            </a:r>
            <a:r>
              <a:rPr b="1" spc="355" dirty="0"/>
              <a:t> </a:t>
            </a:r>
            <a:r>
              <a:rPr b="1" spc="30" dirty="0"/>
              <a:t>QE</a:t>
            </a:r>
            <a:r>
              <a:rPr b="1" spc="-130" dirty="0"/>
              <a:t> </a:t>
            </a:r>
            <a:r>
              <a:rPr b="1" spc="250" dirty="0"/>
              <a:t>input</a:t>
            </a:r>
            <a:r>
              <a:rPr b="1" spc="-130" dirty="0"/>
              <a:t> </a:t>
            </a:r>
            <a:r>
              <a:rPr b="1" spc="220" dirty="0"/>
              <a:t>file</a:t>
            </a:r>
          </a:p>
        </p:txBody>
      </p:sp>
      <p:sp>
        <p:nvSpPr>
          <p:cNvPr id="3" name="object 3"/>
          <p:cNvSpPr/>
          <p:nvPr/>
        </p:nvSpPr>
        <p:spPr>
          <a:xfrm>
            <a:off x="714648" y="7194822"/>
            <a:ext cx="4714240" cy="279400"/>
          </a:xfrm>
          <a:custGeom>
            <a:avLst/>
            <a:gdLst/>
            <a:ahLst/>
            <a:cxnLst/>
            <a:rect l="l" t="t" r="r" b="b"/>
            <a:pathLst>
              <a:path w="4714240" h="279400">
                <a:moveTo>
                  <a:pt x="4713783" y="0"/>
                </a:moveTo>
                <a:lnTo>
                  <a:pt x="0" y="0"/>
                </a:lnTo>
                <a:lnTo>
                  <a:pt x="0" y="279399"/>
                </a:lnTo>
                <a:lnTo>
                  <a:pt x="4713783" y="279399"/>
                </a:lnTo>
                <a:lnTo>
                  <a:pt x="471378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8500" y="1536700"/>
            <a:ext cx="4911090" cy="2875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 marR="1689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celldm(1)=10.2625,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838" y="4330700"/>
            <a:ext cx="103631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nat=2,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648" y="4680223"/>
            <a:ext cx="1515745" cy="2794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190"/>
              </a:lnSpc>
            </a:pPr>
            <a:r>
              <a:rPr sz="2200" dirty="0">
                <a:latin typeface="Lucida Console"/>
                <a:cs typeface="Lucida Console"/>
              </a:rPr>
              <a:t>ntyp=1,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8500" y="4889500"/>
            <a:ext cx="2887345" cy="2037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80975" marR="339725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 marR="1181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79450" y="7755135"/>
          <a:ext cx="347217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530422" y="1416323"/>
            <a:ext cx="5734050" cy="7645400"/>
            <a:chOff x="530422" y="1416323"/>
            <a:chExt cx="5734050" cy="7645400"/>
          </a:xfrm>
        </p:grpSpPr>
        <p:sp>
          <p:nvSpPr>
            <p:cNvPr id="10" name="object 10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5850" y="4803006"/>
              <a:ext cx="3315970" cy="0"/>
            </a:xfrm>
            <a:custGeom>
              <a:avLst/>
              <a:gdLst/>
              <a:ahLst/>
              <a:cxnLst/>
              <a:rect l="l" t="t" r="r" b="b"/>
              <a:pathLst>
                <a:path w="3315970">
                  <a:moveTo>
                    <a:pt x="3315768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46951" y="4742046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101600" y="0"/>
                  </a:moveTo>
                  <a:lnTo>
                    <a:pt x="0" y="60960"/>
                  </a:lnTo>
                  <a:lnTo>
                    <a:pt x="101600" y="121920"/>
                  </a:lnTo>
                </a:path>
                <a:path w="101600" h="121920">
                  <a:moveTo>
                    <a:pt x="101600" y="60960"/>
                  </a:moveTo>
                  <a:lnTo>
                    <a:pt x="0" y="6096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3276" y="4815904"/>
              <a:ext cx="0" cy="2499360"/>
            </a:xfrm>
            <a:custGeom>
              <a:avLst/>
              <a:gdLst/>
              <a:ahLst/>
              <a:cxnLst/>
              <a:rect l="l" t="t" r="r" b="b"/>
              <a:pathLst>
                <a:path h="2499359">
                  <a:moveTo>
                    <a:pt x="0" y="249907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97269" y="7326044"/>
              <a:ext cx="654685" cy="0"/>
            </a:xfrm>
            <a:custGeom>
              <a:avLst/>
              <a:gdLst/>
              <a:ahLst/>
              <a:cxnLst/>
              <a:rect l="l" t="t" r="r" b="b"/>
              <a:pathLst>
                <a:path w="654685">
                  <a:moveTo>
                    <a:pt x="654349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8368" y="7265084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101600" y="0"/>
                  </a:moveTo>
                  <a:lnTo>
                    <a:pt x="0" y="60960"/>
                  </a:lnTo>
                  <a:lnTo>
                    <a:pt x="101600" y="121920"/>
                  </a:lnTo>
                </a:path>
                <a:path w="101600" h="121920">
                  <a:moveTo>
                    <a:pt x="101600" y="60960"/>
                  </a:moveTo>
                  <a:lnTo>
                    <a:pt x="0" y="6096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06078" y="6993322"/>
              <a:ext cx="1363345" cy="665480"/>
            </a:xfrm>
            <a:custGeom>
              <a:avLst/>
              <a:gdLst/>
              <a:ahLst/>
              <a:cxnLst/>
              <a:rect l="l" t="t" r="r" b="b"/>
              <a:pathLst>
                <a:path w="1363345" h="665479">
                  <a:moveTo>
                    <a:pt x="1163288" y="97452"/>
                  </a:moveTo>
                  <a:lnTo>
                    <a:pt x="1210067" y="122722"/>
                  </a:lnTo>
                  <a:lnTo>
                    <a:pt x="1250608" y="149647"/>
                  </a:lnTo>
                  <a:lnTo>
                    <a:pt x="1284912" y="177992"/>
                  </a:lnTo>
                  <a:lnTo>
                    <a:pt x="1312980" y="207519"/>
                  </a:lnTo>
                  <a:lnTo>
                    <a:pt x="1350402" y="269175"/>
                  </a:lnTo>
                  <a:lnTo>
                    <a:pt x="1362877" y="332723"/>
                  </a:lnTo>
                  <a:lnTo>
                    <a:pt x="1359758" y="364615"/>
                  </a:lnTo>
                  <a:lnTo>
                    <a:pt x="1334810" y="427454"/>
                  </a:lnTo>
                  <a:lnTo>
                    <a:pt x="1284912" y="487454"/>
                  </a:lnTo>
                  <a:lnTo>
                    <a:pt x="1250608" y="515798"/>
                  </a:lnTo>
                  <a:lnTo>
                    <a:pt x="1210067" y="542724"/>
                  </a:lnTo>
                  <a:lnTo>
                    <a:pt x="1163288" y="567994"/>
                  </a:lnTo>
                  <a:lnTo>
                    <a:pt x="1122172" y="586509"/>
                  </a:lnTo>
                  <a:lnTo>
                    <a:pt x="1078823" y="603076"/>
                  </a:lnTo>
                  <a:lnTo>
                    <a:pt x="1033490" y="617694"/>
                  </a:lnTo>
                  <a:lnTo>
                    <a:pt x="986421" y="630363"/>
                  </a:lnTo>
                  <a:lnTo>
                    <a:pt x="937864" y="641083"/>
                  </a:lnTo>
                  <a:lnTo>
                    <a:pt x="888067" y="649854"/>
                  </a:lnTo>
                  <a:lnTo>
                    <a:pt x="837278" y="656675"/>
                  </a:lnTo>
                  <a:lnTo>
                    <a:pt x="785745" y="661548"/>
                  </a:lnTo>
                  <a:lnTo>
                    <a:pt x="733716" y="664471"/>
                  </a:lnTo>
                  <a:lnTo>
                    <a:pt x="681438" y="665446"/>
                  </a:lnTo>
                  <a:lnTo>
                    <a:pt x="629161" y="664471"/>
                  </a:lnTo>
                  <a:lnTo>
                    <a:pt x="577132" y="661548"/>
                  </a:lnTo>
                  <a:lnTo>
                    <a:pt x="525598" y="656675"/>
                  </a:lnTo>
                  <a:lnTo>
                    <a:pt x="474809" y="649854"/>
                  </a:lnTo>
                  <a:lnTo>
                    <a:pt x="425012" y="641083"/>
                  </a:lnTo>
                  <a:lnTo>
                    <a:pt x="376455" y="630363"/>
                  </a:lnTo>
                  <a:lnTo>
                    <a:pt x="329386" y="617694"/>
                  </a:lnTo>
                  <a:lnTo>
                    <a:pt x="284053" y="603076"/>
                  </a:lnTo>
                  <a:lnTo>
                    <a:pt x="240705" y="586509"/>
                  </a:lnTo>
                  <a:lnTo>
                    <a:pt x="199588" y="567994"/>
                  </a:lnTo>
                  <a:lnTo>
                    <a:pt x="152810" y="542724"/>
                  </a:lnTo>
                  <a:lnTo>
                    <a:pt x="112268" y="515798"/>
                  </a:lnTo>
                  <a:lnTo>
                    <a:pt x="77964" y="487454"/>
                  </a:lnTo>
                  <a:lnTo>
                    <a:pt x="49897" y="457927"/>
                  </a:lnTo>
                  <a:lnTo>
                    <a:pt x="12474" y="396271"/>
                  </a:lnTo>
                  <a:lnTo>
                    <a:pt x="0" y="332723"/>
                  </a:lnTo>
                  <a:lnTo>
                    <a:pt x="3118" y="300830"/>
                  </a:lnTo>
                  <a:lnTo>
                    <a:pt x="28067" y="237992"/>
                  </a:lnTo>
                  <a:lnTo>
                    <a:pt x="77964" y="177992"/>
                  </a:lnTo>
                  <a:lnTo>
                    <a:pt x="112268" y="149647"/>
                  </a:lnTo>
                  <a:lnTo>
                    <a:pt x="152810" y="122722"/>
                  </a:lnTo>
                  <a:lnTo>
                    <a:pt x="199588" y="97452"/>
                  </a:lnTo>
                  <a:lnTo>
                    <a:pt x="240705" y="78936"/>
                  </a:lnTo>
                  <a:lnTo>
                    <a:pt x="284053" y="62369"/>
                  </a:lnTo>
                  <a:lnTo>
                    <a:pt x="329386" y="47751"/>
                  </a:lnTo>
                  <a:lnTo>
                    <a:pt x="376455" y="35082"/>
                  </a:lnTo>
                  <a:lnTo>
                    <a:pt x="425012" y="24363"/>
                  </a:lnTo>
                  <a:lnTo>
                    <a:pt x="474809" y="15592"/>
                  </a:lnTo>
                  <a:lnTo>
                    <a:pt x="525598" y="8770"/>
                  </a:lnTo>
                  <a:lnTo>
                    <a:pt x="577132" y="3898"/>
                  </a:lnTo>
                  <a:lnTo>
                    <a:pt x="629161" y="974"/>
                  </a:lnTo>
                  <a:lnTo>
                    <a:pt x="681438" y="0"/>
                  </a:lnTo>
                  <a:lnTo>
                    <a:pt x="733716" y="974"/>
                  </a:lnTo>
                  <a:lnTo>
                    <a:pt x="785745" y="3898"/>
                  </a:lnTo>
                  <a:lnTo>
                    <a:pt x="837278" y="8770"/>
                  </a:lnTo>
                  <a:lnTo>
                    <a:pt x="888067" y="15592"/>
                  </a:lnTo>
                  <a:lnTo>
                    <a:pt x="937864" y="24363"/>
                  </a:lnTo>
                  <a:lnTo>
                    <a:pt x="986421" y="35082"/>
                  </a:lnTo>
                  <a:lnTo>
                    <a:pt x="1033490" y="47751"/>
                  </a:lnTo>
                  <a:lnTo>
                    <a:pt x="1078823" y="62369"/>
                  </a:lnTo>
                  <a:lnTo>
                    <a:pt x="1122172" y="78936"/>
                  </a:lnTo>
                  <a:lnTo>
                    <a:pt x="1163288" y="97452"/>
                  </a:lnTo>
                  <a:close/>
                </a:path>
              </a:pathLst>
            </a:custGeom>
            <a:ln w="254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98500" y="6845300"/>
            <a:ext cx="695198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2385060" indent="168275">
              <a:lnSpc>
                <a:spcPts val="2200"/>
              </a:lnSpc>
              <a:spcBef>
                <a:spcPts val="220"/>
              </a:spcBef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  <a:p>
            <a:pPr marR="5080" algn="r">
              <a:lnSpc>
                <a:spcPts val="3080"/>
              </a:lnSpc>
            </a:pPr>
            <a:r>
              <a:rPr sz="2600" spc="130" dirty="0">
                <a:solidFill>
                  <a:srgbClr val="0433FF"/>
                </a:solidFill>
                <a:latin typeface="Tahoma"/>
                <a:cs typeface="Tahoma"/>
              </a:rPr>
              <a:t>Mass</a:t>
            </a:r>
            <a:r>
              <a:rPr sz="2600" spc="-12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0433FF"/>
                </a:solidFill>
                <a:latin typeface="Tahoma"/>
                <a:cs typeface="Tahoma"/>
              </a:rPr>
              <a:t>of</a:t>
            </a:r>
            <a:r>
              <a:rPr sz="2600" spc="-12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600" spc="130" dirty="0">
                <a:solidFill>
                  <a:srgbClr val="0433FF"/>
                </a:solidFill>
                <a:latin typeface="Tahoma"/>
                <a:cs typeface="Tahoma"/>
              </a:rPr>
              <a:t>Si</a:t>
            </a:r>
            <a:endParaRPr sz="2600">
              <a:latin typeface="Tahoma"/>
              <a:cs typeface="Tahoma"/>
            </a:endParaRPr>
          </a:p>
          <a:p>
            <a:pPr marL="12700" marR="3898900">
              <a:lnSpc>
                <a:spcPts val="2200"/>
              </a:lnSpc>
              <a:spcBef>
                <a:spcPts val="1320"/>
              </a:spcBef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12800" y="2910509"/>
            <a:ext cx="2925445" cy="2649220"/>
            <a:chOff x="7512800" y="2910509"/>
            <a:chExt cx="2925445" cy="264922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2800" y="2910509"/>
              <a:ext cx="2925004" cy="26489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71207" y="4436871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905331" y="905331"/>
                  </a:moveTo>
                  <a:lnTo>
                    <a:pt x="17960" y="1796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38300" y="4303963"/>
              <a:ext cx="226695" cy="226695"/>
            </a:xfrm>
            <a:custGeom>
              <a:avLst/>
              <a:gdLst/>
              <a:ahLst/>
              <a:cxnLst/>
              <a:rect l="l" t="t" r="r" b="b"/>
              <a:pathLst>
                <a:path w="226695" h="226695">
                  <a:moveTo>
                    <a:pt x="0" y="0"/>
                  </a:moveTo>
                  <a:lnTo>
                    <a:pt x="75434" y="226302"/>
                  </a:lnTo>
                  <a:lnTo>
                    <a:pt x="226302" y="75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15384" y="4328546"/>
              <a:ext cx="213995" cy="1004569"/>
            </a:xfrm>
            <a:custGeom>
              <a:avLst/>
              <a:gdLst/>
              <a:ahLst/>
              <a:cxnLst/>
              <a:rect l="l" t="t" r="r" b="b"/>
              <a:pathLst>
                <a:path w="213995" h="1004570">
                  <a:moveTo>
                    <a:pt x="0" y="1004105"/>
                  </a:moveTo>
                  <a:lnTo>
                    <a:pt x="208148" y="24844"/>
                  </a:lnTo>
                  <a:lnTo>
                    <a:pt x="213429" y="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19184" y="4144694"/>
              <a:ext cx="208915" cy="231140"/>
            </a:xfrm>
            <a:custGeom>
              <a:avLst/>
              <a:gdLst/>
              <a:ahLst/>
              <a:cxnLst/>
              <a:rect l="l" t="t" r="r" b="b"/>
              <a:pathLst>
                <a:path w="208915" h="231139">
                  <a:moveTo>
                    <a:pt x="148709" y="0"/>
                  </a:moveTo>
                  <a:lnTo>
                    <a:pt x="0" y="186517"/>
                  </a:lnTo>
                  <a:lnTo>
                    <a:pt x="208697" y="230877"/>
                  </a:lnTo>
                  <a:lnTo>
                    <a:pt x="14870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14076" y="5295450"/>
              <a:ext cx="661035" cy="58419"/>
            </a:xfrm>
            <a:custGeom>
              <a:avLst/>
              <a:gdLst/>
              <a:ahLst/>
              <a:cxnLst/>
              <a:rect l="l" t="t" r="r" b="b"/>
              <a:pathLst>
                <a:path w="661034" h="58420">
                  <a:moveTo>
                    <a:pt x="660697" y="57803"/>
                  </a:moveTo>
                  <a:lnTo>
                    <a:pt x="25303" y="2213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943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26831" y="5191390"/>
              <a:ext cx="222250" cy="212725"/>
            </a:xfrm>
            <a:custGeom>
              <a:avLst/>
              <a:gdLst/>
              <a:ahLst/>
              <a:cxnLst/>
              <a:rect l="l" t="t" r="r" b="b"/>
              <a:pathLst>
                <a:path w="222250" h="212725">
                  <a:moveTo>
                    <a:pt x="221846" y="0"/>
                  </a:moveTo>
                  <a:lnTo>
                    <a:pt x="0" y="87678"/>
                  </a:lnTo>
                  <a:lnTo>
                    <a:pt x="203250" y="212548"/>
                  </a:lnTo>
                  <a:lnTo>
                    <a:pt x="221846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950200" y="2197100"/>
            <a:ext cx="20802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latin typeface="Tahoma"/>
                <a:cs typeface="Tahoma"/>
              </a:rPr>
              <a:t>FCC</a:t>
            </a:r>
            <a:r>
              <a:rPr sz="2600" spc="-140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structure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53300" y="4051300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48700" y="5334000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07600" y="5334000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160888" y="4603265"/>
            <a:ext cx="855344" cy="988694"/>
            <a:chOff x="9160888" y="4603265"/>
            <a:chExt cx="855344" cy="988694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888" y="4603265"/>
              <a:ext cx="436200" cy="4362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198987" y="46159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80000" y="0"/>
                  </a:moveTo>
                  <a:lnTo>
                    <a:pt x="134338" y="5857"/>
                  </a:lnTo>
                  <a:lnTo>
                    <a:pt x="91103" y="23431"/>
                  </a:lnTo>
                  <a:lnTo>
                    <a:pt x="52720" y="52720"/>
                  </a:lnTo>
                  <a:lnTo>
                    <a:pt x="23431" y="91103"/>
                  </a:lnTo>
                  <a:lnTo>
                    <a:pt x="5857" y="134338"/>
                  </a:lnTo>
                  <a:lnTo>
                    <a:pt x="0" y="179999"/>
                  </a:lnTo>
                  <a:lnTo>
                    <a:pt x="5857" y="225661"/>
                  </a:lnTo>
                  <a:lnTo>
                    <a:pt x="23431" y="268896"/>
                  </a:lnTo>
                  <a:lnTo>
                    <a:pt x="52720" y="307278"/>
                  </a:lnTo>
                  <a:lnTo>
                    <a:pt x="91103" y="336567"/>
                  </a:lnTo>
                  <a:lnTo>
                    <a:pt x="134338" y="354141"/>
                  </a:lnTo>
                  <a:lnTo>
                    <a:pt x="180000" y="359999"/>
                  </a:lnTo>
                  <a:lnTo>
                    <a:pt x="225661" y="354141"/>
                  </a:lnTo>
                  <a:lnTo>
                    <a:pt x="268897" y="336567"/>
                  </a:lnTo>
                  <a:lnTo>
                    <a:pt x="307279" y="307278"/>
                  </a:lnTo>
                  <a:lnTo>
                    <a:pt x="336569" y="268896"/>
                  </a:lnTo>
                  <a:lnTo>
                    <a:pt x="354142" y="225661"/>
                  </a:lnTo>
                  <a:lnTo>
                    <a:pt x="360000" y="179999"/>
                  </a:lnTo>
                  <a:lnTo>
                    <a:pt x="354142" y="134338"/>
                  </a:lnTo>
                  <a:lnTo>
                    <a:pt x="336569" y="91103"/>
                  </a:lnTo>
                  <a:lnTo>
                    <a:pt x="307279" y="52720"/>
                  </a:lnTo>
                  <a:lnTo>
                    <a:pt x="268897" y="23431"/>
                  </a:lnTo>
                  <a:lnTo>
                    <a:pt x="225661" y="5857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rgbClr val="70BF41">
                <a:alpha val="643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9988" y="5155765"/>
              <a:ext cx="436200" cy="4362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618087" y="516846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80000" y="0"/>
                  </a:moveTo>
                  <a:lnTo>
                    <a:pt x="134338" y="5857"/>
                  </a:lnTo>
                  <a:lnTo>
                    <a:pt x="91103" y="23431"/>
                  </a:lnTo>
                  <a:lnTo>
                    <a:pt x="52720" y="52719"/>
                  </a:lnTo>
                  <a:lnTo>
                    <a:pt x="23431" y="91102"/>
                  </a:lnTo>
                  <a:lnTo>
                    <a:pt x="5857" y="134337"/>
                  </a:lnTo>
                  <a:lnTo>
                    <a:pt x="0" y="179999"/>
                  </a:lnTo>
                  <a:lnTo>
                    <a:pt x="5857" y="225660"/>
                  </a:lnTo>
                  <a:lnTo>
                    <a:pt x="23431" y="268896"/>
                  </a:lnTo>
                  <a:lnTo>
                    <a:pt x="52720" y="307278"/>
                  </a:lnTo>
                  <a:lnTo>
                    <a:pt x="91103" y="336568"/>
                  </a:lnTo>
                  <a:lnTo>
                    <a:pt x="134338" y="354141"/>
                  </a:lnTo>
                  <a:lnTo>
                    <a:pt x="180000" y="359999"/>
                  </a:lnTo>
                  <a:lnTo>
                    <a:pt x="225661" y="354141"/>
                  </a:lnTo>
                  <a:lnTo>
                    <a:pt x="268897" y="336568"/>
                  </a:lnTo>
                  <a:lnTo>
                    <a:pt x="307279" y="307278"/>
                  </a:lnTo>
                  <a:lnTo>
                    <a:pt x="336569" y="268896"/>
                  </a:lnTo>
                  <a:lnTo>
                    <a:pt x="354142" y="225660"/>
                  </a:lnTo>
                  <a:lnTo>
                    <a:pt x="360000" y="179999"/>
                  </a:lnTo>
                  <a:lnTo>
                    <a:pt x="354142" y="134337"/>
                  </a:lnTo>
                  <a:lnTo>
                    <a:pt x="336569" y="91102"/>
                  </a:lnTo>
                  <a:lnTo>
                    <a:pt x="307279" y="52719"/>
                  </a:lnTo>
                  <a:lnTo>
                    <a:pt x="268897" y="23431"/>
                  </a:lnTo>
                  <a:lnTo>
                    <a:pt x="225661" y="5857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rgbClr val="70BF41">
                <a:alpha val="643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438900" y="5842000"/>
            <a:ext cx="9988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30" dirty="0">
                <a:solidFill>
                  <a:srgbClr val="C82506"/>
                </a:solidFill>
                <a:latin typeface="Tahoma"/>
                <a:cs typeface="Tahoma"/>
              </a:rPr>
              <a:t>Si</a:t>
            </a:r>
            <a:r>
              <a:rPr sz="2600" spc="-20" dirty="0">
                <a:solidFill>
                  <a:srgbClr val="C82506"/>
                </a:solidFill>
                <a:latin typeface="Tahoma"/>
                <a:cs typeface="Tahoma"/>
              </a:rPr>
              <a:t>li</a:t>
            </a:r>
            <a:r>
              <a:rPr sz="2600" spc="65" dirty="0">
                <a:solidFill>
                  <a:srgbClr val="C82506"/>
                </a:solidFill>
                <a:latin typeface="Tahoma"/>
                <a:cs typeface="Tahoma"/>
              </a:rPr>
              <a:t>co</a:t>
            </a:r>
            <a:r>
              <a:rPr sz="2600" spc="-5" dirty="0">
                <a:solidFill>
                  <a:srgbClr val="C82506"/>
                </a:solidFill>
                <a:latin typeface="Tahoma"/>
                <a:cs typeface="Tahoma"/>
              </a:rPr>
              <a:t>n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645667" y="7408516"/>
            <a:ext cx="3404235" cy="623570"/>
            <a:chOff x="2645667" y="7408516"/>
            <a:chExt cx="3404235" cy="623570"/>
          </a:xfrm>
        </p:grpSpPr>
        <p:sp>
          <p:nvSpPr>
            <p:cNvPr id="37" name="object 37"/>
            <p:cNvSpPr/>
            <p:nvPr/>
          </p:nvSpPr>
          <p:spPr>
            <a:xfrm>
              <a:off x="2739895" y="7472057"/>
              <a:ext cx="3297554" cy="547370"/>
            </a:xfrm>
            <a:custGeom>
              <a:avLst/>
              <a:gdLst/>
              <a:ahLst/>
              <a:cxnLst/>
              <a:rect l="l" t="t" r="r" b="b"/>
              <a:pathLst>
                <a:path w="3297554" h="547370">
                  <a:moveTo>
                    <a:pt x="0" y="0"/>
                  </a:moveTo>
                  <a:lnTo>
                    <a:pt x="53521" y="22584"/>
                  </a:lnTo>
                  <a:lnTo>
                    <a:pt x="95613" y="39817"/>
                  </a:lnTo>
                  <a:lnTo>
                    <a:pt x="137921" y="56762"/>
                  </a:lnTo>
                  <a:lnTo>
                    <a:pt x="180447" y="73419"/>
                  </a:lnTo>
                  <a:lnTo>
                    <a:pt x="223189" y="89788"/>
                  </a:lnTo>
                  <a:lnTo>
                    <a:pt x="266149" y="105870"/>
                  </a:lnTo>
                  <a:lnTo>
                    <a:pt x="309325" y="121663"/>
                  </a:lnTo>
                  <a:lnTo>
                    <a:pt x="352718" y="137169"/>
                  </a:lnTo>
                  <a:lnTo>
                    <a:pt x="396329" y="152387"/>
                  </a:lnTo>
                  <a:lnTo>
                    <a:pt x="440156" y="167317"/>
                  </a:lnTo>
                  <a:lnTo>
                    <a:pt x="484200" y="181959"/>
                  </a:lnTo>
                  <a:lnTo>
                    <a:pt x="528462" y="196313"/>
                  </a:lnTo>
                  <a:lnTo>
                    <a:pt x="572940" y="210379"/>
                  </a:lnTo>
                  <a:lnTo>
                    <a:pt x="617635" y="224158"/>
                  </a:lnTo>
                  <a:lnTo>
                    <a:pt x="662547" y="237648"/>
                  </a:lnTo>
                  <a:lnTo>
                    <a:pt x="707676" y="250851"/>
                  </a:lnTo>
                  <a:lnTo>
                    <a:pt x="753022" y="263766"/>
                  </a:lnTo>
                  <a:lnTo>
                    <a:pt x="798585" y="276393"/>
                  </a:lnTo>
                  <a:lnTo>
                    <a:pt x="844365" y="288732"/>
                  </a:lnTo>
                  <a:lnTo>
                    <a:pt x="890362" y="300784"/>
                  </a:lnTo>
                  <a:lnTo>
                    <a:pt x="936576" y="312547"/>
                  </a:lnTo>
                  <a:lnTo>
                    <a:pt x="983007" y="324023"/>
                  </a:lnTo>
                  <a:lnTo>
                    <a:pt x="1029655" y="335210"/>
                  </a:lnTo>
                  <a:lnTo>
                    <a:pt x="1076519" y="346110"/>
                  </a:lnTo>
                  <a:lnTo>
                    <a:pt x="1123601" y="356722"/>
                  </a:lnTo>
                  <a:lnTo>
                    <a:pt x="1170900" y="367046"/>
                  </a:lnTo>
                  <a:lnTo>
                    <a:pt x="1218416" y="377083"/>
                  </a:lnTo>
                  <a:lnTo>
                    <a:pt x="1266148" y="386831"/>
                  </a:lnTo>
                  <a:lnTo>
                    <a:pt x="1314098" y="396292"/>
                  </a:lnTo>
                  <a:lnTo>
                    <a:pt x="1362265" y="405464"/>
                  </a:lnTo>
                  <a:lnTo>
                    <a:pt x="1410648" y="414349"/>
                  </a:lnTo>
                  <a:lnTo>
                    <a:pt x="1459249" y="422946"/>
                  </a:lnTo>
                  <a:lnTo>
                    <a:pt x="1508066" y="431255"/>
                  </a:lnTo>
                  <a:lnTo>
                    <a:pt x="1557101" y="439276"/>
                  </a:lnTo>
                  <a:lnTo>
                    <a:pt x="1606352" y="447010"/>
                  </a:lnTo>
                  <a:lnTo>
                    <a:pt x="1655821" y="454455"/>
                  </a:lnTo>
                  <a:lnTo>
                    <a:pt x="1705506" y="461613"/>
                  </a:lnTo>
                  <a:lnTo>
                    <a:pt x="1755409" y="468483"/>
                  </a:lnTo>
                  <a:lnTo>
                    <a:pt x="1805528" y="475065"/>
                  </a:lnTo>
                  <a:lnTo>
                    <a:pt x="1855865" y="481359"/>
                  </a:lnTo>
                  <a:lnTo>
                    <a:pt x="1906418" y="487365"/>
                  </a:lnTo>
                  <a:lnTo>
                    <a:pt x="1957188" y="493083"/>
                  </a:lnTo>
                  <a:lnTo>
                    <a:pt x="2008176" y="498514"/>
                  </a:lnTo>
                  <a:lnTo>
                    <a:pt x="2059380" y="503656"/>
                  </a:lnTo>
                  <a:lnTo>
                    <a:pt x="2110801" y="508511"/>
                  </a:lnTo>
                  <a:lnTo>
                    <a:pt x="2162440" y="513078"/>
                  </a:lnTo>
                  <a:lnTo>
                    <a:pt x="2214295" y="517357"/>
                  </a:lnTo>
                  <a:lnTo>
                    <a:pt x="2266367" y="521348"/>
                  </a:lnTo>
                  <a:lnTo>
                    <a:pt x="2318656" y="525052"/>
                  </a:lnTo>
                  <a:lnTo>
                    <a:pt x="2371162" y="528467"/>
                  </a:lnTo>
                  <a:lnTo>
                    <a:pt x="2423886" y="531595"/>
                  </a:lnTo>
                  <a:lnTo>
                    <a:pt x="2476826" y="534435"/>
                  </a:lnTo>
                  <a:lnTo>
                    <a:pt x="2529983" y="536987"/>
                  </a:lnTo>
                  <a:lnTo>
                    <a:pt x="2583357" y="539251"/>
                  </a:lnTo>
                  <a:lnTo>
                    <a:pt x="2636948" y="541227"/>
                  </a:lnTo>
                  <a:lnTo>
                    <a:pt x="2690756" y="542915"/>
                  </a:lnTo>
                  <a:lnTo>
                    <a:pt x="2744781" y="544316"/>
                  </a:lnTo>
                  <a:lnTo>
                    <a:pt x="2799023" y="545429"/>
                  </a:lnTo>
                  <a:lnTo>
                    <a:pt x="2853482" y="546253"/>
                  </a:lnTo>
                  <a:lnTo>
                    <a:pt x="2908158" y="546790"/>
                  </a:lnTo>
                  <a:lnTo>
                    <a:pt x="2963051" y="547039"/>
                  </a:lnTo>
                  <a:lnTo>
                    <a:pt x="3018161" y="547001"/>
                  </a:lnTo>
                  <a:lnTo>
                    <a:pt x="3073488" y="546674"/>
                  </a:lnTo>
                  <a:lnTo>
                    <a:pt x="3129032" y="546060"/>
                  </a:lnTo>
                  <a:lnTo>
                    <a:pt x="3184793" y="545157"/>
                  </a:lnTo>
                  <a:lnTo>
                    <a:pt x="3240771" y="543967"/>
                  </a:lnTo>
                  <a:lnTo>
                    <a:pt x="3296966" y="542489"/>
                  </a:lnTo>
                </a:path>
              </a:pathLst>
            </a:custGeom>
            <a:ln w="254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658367" y="7421216"/>
              <a:ext cx="117475" cy="112395"/>
            </a:xfrm>
            <a:custGeom>
              <a:avLst/>
              <a:gdLst/>
              <a:ahLst/>
              <a:cxnLst/>
              <a:rect l="l" t="t" r="r" b="b"/>
              <a:pathLst>
                <a:path w="117475" h="112395">
                  <a:moveTo>
                    <a:pt x="117480" y="0"/>
                  </a:moveTo>
                  <a:lnTo>
                    <a:pt x="0" y="15395"/>
                  </a:lnTo>
                  <a:lnTo>
                    <a:pt x="68869" y="111809"/>
                  </a:lnTo>
                </a:path>
                <a:path w="117475" h="112395">
                  <a:moveTo>
                    <a:pt x="93174" y="55904"/>
                  </a:moveTo>
                  <a:lnTo>
                    <a:pt x="0" y="15395"/>
                  </a:lnTo>
                </a:path>
              </a:pathLst>
            </a:custGeom>
            <a:ln w="25399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6788" y="399746"/>
            <a:ext cx="789139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60" dirty="0"/>
              <a:t>Structure</a:t>
            </a:r>
            <a:r>
              <a:rPr b="1" spc="-130" dirty="0"/>
              <a:t> </a:t>
            </a:r>
            <a:r>
              <a:rPr b="1" spc="225" dirty="0"/>
              <a:t>of</a:t>
            </a:r>
            <a:r>
              <a:rPr b="1" spc="355" dirty="0"/>
              <a:t> </a:t>
            </a:r>
            <a:r>
              <a:rPr b="1" spc="30" dirty="0"/>
              <a:t>QE</a:t>
            </a:r>
            <a:r>
              <a:rPr b="1" spc="-130" dirty="0"/>
              <a:t> </a:t>
            </a:r>
            <a:r>
              <a:rPr b="1" spc="250" dirty="0"/>
              <a:t>input</a:t>
            </a:r>
            <a:r>
              <a:rPr b="1" spc="-130" dirty="0"/>
              <a:t> </a:t>
            </a:r>
            <a:r>
              <a:rPr b="1" spc="220" dirty="0"/>
              <a:t>file</a:t>
            </a:r>
          </a:p>
        </p:txBody>
      </p:sp>
      <p:sp>
        <p:nvSpPr>
          <p:cNvPr id="3" name="object 3"/>
          <p:cNvSpPr/>
          <p:nvPr/>
        </p:nvSpPr>
        <p:spPr>
          <a:xfrm>
            <a:off x="1505026" y="7226299"/>
            <a:ext cx="4714240" cy="279400"/>
          </a:xfrm>
          <a:custGeom>
            <a:avLst/>
            <a:gdLst/>
            <a:ahLst/>
            <a:cxnLst/>
            <a:rect l="l" t="t" r="r" b="b"/>
            <a:pathLst>
              <a:path w="4714240" h="279400">
                <a:moveTo>
                  <a:pt x="4713783" y="0"/>
                </a:moveTo>
                <a:lnTo>
                  <a:pt x="0" y="0"/>
                </a:lnTo>
                <a:lnTo>
                  <a:pt x="0" y="279399"/>
                </a:lnTo>
                <a:lnTo>
                  <a:pt x="4713783" y="279399"/>
                </a:lnTo>
                <a:lnTo>
                  <a:pt x="471378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88878" y="1568177"/>
            <a:ext cx="4911090" cy="2875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 marR="1689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celldm(1)=10.2625,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7216" y="4362177"/>
            <a:ext cx="103631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nat=2,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5026" y="4711700"/>
            <a:ext cx="1515745" cy="2794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190"/>
              </a:lnSpc>
            </a:pPr>
            <a:r>
              <a:rPr sz="2200" dirty="0">
                <a:latin typeface="Lucida Console"/>
                <a:cs typeface="Lucida Console"/>
              </a:rPr>
              <a:t>ntyp=1,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8878" y="4920977"/>
            <a:ext cx="2887345" cy="2037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80975" marR="339725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 marR="1181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826932"/>
              </p:ext>
            </p:extLst>
          </p:nvPr>
        </p:nvGraphicFramePr>
        <p:xfrm>
          <a:off x="1469828" y="7786612"/>
          <a:ext cx="343280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488878" y="6876777"/>
            <a:ext cx="457136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5080" indent="168275">
              <a:lnSpc>
                <a:spcPts val="2200"/>
              </a:lnSpc>
              <a:spcBef>
                <a:spcPts val="220"/>
              </a:spcBef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200">
              <a:latin typeface="Lucida Console"/>
              <a:cs typeface="Lucida Console"/>
            </a:endParaRPr>
          </a:p>
          <a:p>
            <a:pPr marL="12700" marR="151828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20800" y="1447800"/>
            <a:ext cx="5721350" cy="7645400"/>
            <a:chOff x="530422" y="1416323"/>
            <a:chExt cx="5721350" cy="7645400"/>
          </a:xfrm>
        </p:grpSpPr>
        <p:sp>
          <p:nvSpPr>
            <p:cNvPr id="11" name="object 11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5850" y="4803006"/>
              <a:ext cx="3315970" cy="0"/>
            </a:xfrm>
            <a:custGeom>
              <a:avLst/>
              <a:gdLst/>
              <a:ahLst/>
              <a:cxnLst/>
              <a:rect l="l" t="t" r="r" b="b"/>
              <a:pathLst>
                <a:path w="3315970">
                  <a:moveTo>
                    <a:pt x="3315768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46951" y="4742046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101600" y="0"/>
                  </a:moveTo>
                  <a:lnTo>
                    <a:pt x="0" y="60960"/>
                  </a:lnTo>
                  <a:lnTo>
                    <a:pt x="101600" y="121920"/>
                  </a:lnTo>
                </a:path>
                <a:path w="101600" h="121920">
                  <a:moveTo>
                    <a:pt x="101600" y="60960"/>
                  </a:moveTo>
                  <a:lnTo>
                    <a:pt x="0" y="6096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33276" y="4815904"/>
              <a:ext cx="0" cy="2499360"/>
            </a:xfrm>
            <a:custGeom>
              <a:avLst/>
              <a:gdLst/>
              <a:ahLst/>
              <a:cxnLst/>
              <a:rect l="l" t="t" r="r" b="b"/>
              <a:pathLst>
                <a:path h="2499359">
                  <a:moveTo>
                    <a:pt x="0" y="249907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97269" y="7326044"/>
              <a:ext cx="654685" cy="0"/>
            </a:xfrm>
            <a:custGeom>
              <a:avLst/>
              <a:gdLst/>
              <a:ahLst/>
              <a:cxnLst/>
              <a:rect l="l" t="t" r="r" b="b"/>
              <a:pathLst>
                <a:path w="654685">
                  <a:moveTo>
                    <a:pt x="654349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08368" y="7265084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101600" y="0"/>
                  </a:moveTo>
                  <a:lnTo>
                    <a:pt x="0" y="60960"/>
                  </a:lnTo>
                  <a:lnTo>
                    <a:pt x="101600" y="121920"/>
                  </a:lnTo>
                </a:path>
                <a:path w="101600" h="121920">
                  <a:moveTo>
                    <a:pt x="101600" y="60960"/>
                  </a:moveTo>
                  <a:lnTo>
                    <a:pt x="0" y="6096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11814" y="6993322"/>
              <a:ext cx="2860675" cy="665480"/>
            </a:xfrm>
            <a:custGeom>
              <a:avLst/>
              <a:gdLst/>
              <a:ahLst/>
              <a:cxnLst/>
              <a:rect l="l" t="t" r="r" b="b"/>
              <a:pathLst>
                <a:path w="2860675" h="665479">
                  <a:moveTo>
                    <a:pt x="2442102" y="97452"/>
                  </a:moveTo>
                  <a:lnTo>
                    <a:pt x="2501891" y="112213"/>
                  </a:lnTo>
                  <a:lnTo>
                    <a:pt x="2557081" y="127590"/>
                  </a:lnTo>
                  <a:lnTo>
                    <a:pt x="2607671" y="143533"/>
                  </a:lnTo>
                  <a:lnTo>
                    <a:pt x="2653663" y="159992"/>
                  </a:lnTo>
                  <a:lnTo>
                    <a:pt x="2695055" y="176919"/>
                  </a:lnTo>
                  <a:lnTo>
                    <a:pt x="2731848" y="194265"/>
                  </a:lnTo>
                  <a:lnTo>
                    <a:pt x="2791637" y="230014"/>
                  </a:lnTo>
                  <a:lnTo>
                    <a:pt x="2833029" y="266846"/>
                  </a:lnTo>
                  <a:lnTo>
                    <a:pt x="2856025" y="304367"/>
                  </a:lnTo>
                  <a:lnTo>
                    <a:pt x="2860624" y="323262"/>
                  </a:lnTo>
                  <a:lnTo>
                    <a:pt x="2860624" y="342183"/>
                  </a:lnTo>
                  <a:lnTo>
                    <a:pt x="2846827" y="379901"/>
                  </a:lnTo>
                  <a:lnTo>
                    <a:pt x="2814633" y="417126"/>
                  </a:lnTo>
                  <a:lnTo>
                    <a:pt x="2764042" y="453466"/>
                  </a:lnTo>
                  <a:lnTo>
                    <a:pt x="2695055" y="488526"/>
                  </a:lnTo>
                  <a:lnTo>
                    <a:pt x="2653663" y="505453"/>
                  </a:lnTo>
                  <a:lnTo>
                    <a:pt x="2607671" y="521913"/>
                  </a:lnTo>
                  <a:lnTo>
                    <a:pt x="2557081" y="537855"/>
                  </a:lnTo>
                  <a:lnTo>
                    <a:pt x="2501891" y="553232"/>
                  </a:lnTo>
                  <a:lnTo>
                    <a:pt x="2442102" y="567994"/>
                  </a:lnTo>
                  <a:lnTo>
                    <a:pt x="2399552" y="577495"/>
                  </a:lnTo>
                  <a:lnTo>
                    <a:pt x="2355765" y="586509"/>
                  </a:lnTo>
                  <a:lnTo>
                    <a:pt x="2310807" y="595037"/>
                  </a:lnTo>
                  <a:lnTo>
                    <a:pt x="2264742" y="603076"/>
                  </a:lnTo>
                  <a:lnTo>
                    <a:pt x="2217635" y="610629"/>
                  </a:lnTo>
                  <a:lnTo>
                    <a:pt x="2169552" y="617694"/>
                  </a:lnTo>
                  <a:lnTo>
                    <a:pt x="2120557" y="624272"/>
                  </a:lnTo>
                  <a:lnTo>
                    <a:pt x="2070716" y="630363"/>
                  </a:lnTo>
                  <a:lnTo>
                    <a:pt x="2020094" y="635967"/>
                  </a:lnTo>
                  <a:lnTo>
                    <a:pt x="1968756" y="641083"/>
                  </a:lnTo>
                  <a:lnTo>
                    <a:pt x="1916767" y="645712"/>
                  </a:lnTo>
                  <a:lnTo>
                    <a:pt x="1864192" y="649854"/>
                  </a:lnTo>
                  <a:lnTo>
                    <a:pt x="1811096" y="653508"/>
                  </a:lnTo>
                  <a:lnTo>
                    <a:pt x="1757545" y="656675"/>
                  </a:lnTo>
                  <a:lnTo>
                    <a:pt x="1703603" y="659355"/>
                  </a:lnTo>
                  <a:lnTo>
                    <a:pt x="1649335" y="661548"/>
                  </a:lnTo>
                  <a:lnTo>
                    <a:pt x="1594807" y="663253"/>
                  </a:lnTo>
                  <a:lnTo>
                    <a:pt x="1540084" y="664471"/>
                  </a:lnTo>
                  <a:lnTo>
                    <a:pt x="1485230" y="665202"/>
                  </a:lnTo>
                  <a:lnTo>
                    <a:pt x="1430312" y="665446"/>
                  </a:lnTo>
                  <a:lnTo>
                    <a:pt x="1375393" y="665202"/>
                  </a:lnTo>
                  <a:lnTo>
                    <a:pt x="1320540" y="664471"/>
                  </a:lnTo>
                  <a:lnTo>
                    <a:pt x="1265817" y="663253"/>
                  </a:lnTo>
                  <a:lnTo>
                    <a:pt x="1211289" y="661548"/>
                  </a:lnTo>
                  <a:lnTo>
                    <a:pt x="1157021" y="659355"/>
                  </a:lnTo>
                  <a:lnTo>
                    <a:pt x="1103079" y="656675"/>
                  </a:lnTo>
                  <a:lnTo>
                    <a:pt x="1049527" y="653508"/>
                  </a:lnTo>
                  <a:lnTo>
                    <a:pt x="996432" y="649854"/>
                  </a:lnTo>
                  <a:lnTo>
                    <a:pt x="943857" y="645712"/>
                  </a:lnTo>
                  <a:lnTo>
                    <a:pt x="891868" y="641083"/>
                  </a:lnTo>
                  <a:lnTo>
                    <a:pt x="840529" y="635967"/>
                  </a:lnTo>
                  <a:lnTo>
                    <a:pt x="789907" y="630363"/>
                  </a:lnTo>
                  <a:lnTo>
                    <a:pt x="740066" y="624272"/>
                  </a:lnTo>
                  <a:lnTo>
                    <a:pt x="691072" y="617694"/>
                  </a:lnTo>
                  <a:lnTo>
                    <a:pt x="642989" y="610629"/>
                  </a:lnTo>
                  <a:lnTo>
                    <a:pt x="595882" y="603076"/>
                  </a:lnTo>
                  <a:lnTo>
                    <a:pt x="549817" y="595037"/>
                  </a:lnTo>
                  <a:lnTo>
                    <a:pt x="504858" y="586509"/>
                  </a:lnTo>
                  <a:lnTo>
                    <a:pt x="461072" y="577495"/>
                  </a:lnTo>
                  <a:lnTo>
                    <a:pt x="418522" y="567994"/>
                  </a:lnTo>
                  <a:lnTo>
                    <a:pt x="358733" y="553232"/>
                  </a:lnTo>
                  <a:lnTo>
                    <a:pt x="303543" y="537855"/>
                  </a:lnTo>
                  <a:lnTo>
                    <a:pt x="252952" y="521913"/>
                  </a:lnTo>
                  <a:lnTo>
                    <a:pt x="206961" y="505453"/>
                  </a:lnTo>
                  <a:lnTo>
                    <a:pt x="165569" y="488526"/>
                  </a:lnTo>
                  <a:lnTo>
                    <a:pt x="128776" y="471181"/>
                  </a:lnTo>
                  <a:lnTo>
                    <a:pt x="68987" y="435432"/>
                  </a:lnTo>
                  <a:lnTo>
                    <a:pt x="27594" y="398600"/>
                  </a:lnTo>
                  <a:lnTo>
                    <a:pt x="4599" y="361079"/>
                  </a:lnTo>
                  <a:lnTo>
                    <a:pt x="0" y="342183"/>
                  </a:lnTo>
                  <a:lnTo>
                    <a:pt x="0" y="323262"/>
                  </a:lnTo>
                  <a:lnTo>
                    <a:pt x="13797" y="285545"/>
                  </a:lnTo>
                  <a:lnTo>
                    <a:pt x="45991" y="248319"/>
                  </a:lnTo>
                  <a:lnTo>
                    <a:pt x="96582" y="211979"/>
                  </a:lnTo>
                  <a:lnTo>
                    <a:pt x="165569" y="176919"/>
                  </a:lnTo>
                  <a:lnTo>
                    <a:pt x="206961" y="159992"/>
                  </a:lnTo>
                  <a:lnTo>
                    <a:pt x="252952" y="143533"/>
                  </a:lnTo>
                  <a:lnTo>
                    <a:pt x="303543" y="127590"/>
                  </a:lnTo>
                  <a:lnTo>
                    <a:pt x="358733" y="112213"/>
                  </a:lnTo>
                  <a:lnTo>
                    <a:pt x="418522" y="97452"/>
                  </a:lnTo>
                  <a:lnTo>
                    <a:pt x="461072" y="87950"/>
                  </a:lnTo>
                  <a:lnTo>
                    <a:pt x="504858" y="78936"/>
                  </a:lnTo>
                  <a:lnTo>
                    <a:pt x="549817" y="70409"/>
                  </a:lnTo>
                  <a:lnTo>
                    <a:pt x="595882" y="62369"/>
                  </a:lnTo>
                  <a:lnTo>
                    <a:pt x="642989" y="54816"/>
                  </a:lnTo>
                  <a:lnTo>
                    <a:pt x="691072" y="47751"/>
                  </a:lnTo>
                  <a:lnTo>
                    <a:pt x="740066" y="41173"/>
                  </a:lnTo>
                  <a:lnTo>
                    <a:pt x="789907" y="35082"/>
                  </a:lnTo>
                  <a:lnTo>
                    <a:pt x="840529" y="29479"/>
                  </a:lnTo>
                  <a:lnTo>
                    <a:pt x="891868" y="24363"/>
                  </a:lnTo>
                  <a:lnTo>
                    <a:pt x="943857" y="19734"/>
                  </a:lnTo>
                  <a:lnTo>
                    <a:pt x="996432" y="15592"/>
                  </a:lnTo>
                  <a:lnTo>
                    <a:pt x="1049527" y="11937"/>
                  </a:lnTo>
                  <a:lnTo>
                    <a:pt x="1103079" y="8770"/>
                  </a:lnTo>
                  <a:lnTo>
                    <a:pt x="1157021" y="6090"/>
                  </a:lnTo>
                  <a:lnTo>
                    <a:pt x="1211289" y="3898"/>
                  </a:lnTo>
                  <a:lnTo>
                    <a:pt x="1265817" y="2192"/>
                  </a:lnTo>
                  <a:lnTo>
                    <a:pt x="1320540" y="974"/>
                  </a:lnTo>
                  <a:lnTo>
                    <a:pt x="1375393" y="243"/>
                  </a:lnTo>
                  <a:lnTo>
                    <a:pt x="1430312" y="0"/>
                  </a:lnTo>
                  <a:lnTo>
                    <a:pt x="1485230" y="243"/>
                  </a:lnTo>
                  <a:lnTo>
                    <a:pt x="1540084" y="974"/>
                  </a:lnTo>
                  <a:lnTo>
                    <a:pt x="1594807" y="2192"/>
                  </a:lnTo>
                  <a:lnTo>
                    <a:pt x="1649335" y="3898"/>
                  </a:lnTo>
                  <a:lnTo>
                    <a:pt x="1703603" y="6090"/>
                  </a:lnTo>
                  <a:lnTo>
                    <a:pt x="1757545" y="8770"/>
                  </a:lnTo>
                  <a:lnTo>
                    <a:pt x="1811096" y="11937"/>
                  </a:lnTo>
                  <a:lnTo>
                    <a:pt x="1864192" y="15592"/>
                  </a:lnTo>
                  <a:lnTo>
                    <a:pt x="1916767" y="19734"/>
                  </a:lnTo>
                  <a:lnTo>
                    <a:pt x="1968756" y="24363"/>
                  </a:lnTo>
                  <a:lnTo>
                    <a:pt x="2020094" y="29479"/>
                  </a:lnTo>
                  <a:lnTo>
                    <a:pt x="2070716" y="35082"/>
                  </a:lnTo>
                  <a:lnTo>
                    <a:pt x="2120557" y="41173"/>
                  </a:lnTo>
                  <a:lnTo>
                    <a:pt x="2169552" y="47751"/>
                  </a:lnTo>
                  <a:lnTo>
                    <a:pt x="2217635" y="54816"/>
                  </a:lnTo>
                  <a:lnTo>
                    <a:pt x="2264742" y="62369"/>
                  </a:lnTo>
                  <a:lnTo>
                    <a:pt x="2310807" y="70409"/>
                  </a:lnTo>
                  <a:lnTo>
                    <a:pt x="2355765" y="78936"/>
                  </a:lnTo>
                  <a:lnTo>
                    <a:pt x="2399552" y="87950"/>
                  </a:lnTo>
                  <a:lnTo>
                    <a:pt x="2442102" y="97452"/>
                  </a:lnTo>
                  <a:close/>
                </a:path>
              </a:pathLst>
            </a:custGeom>
            <a:ln w="254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90118" y="2944070"/>
              <a:ext cx="1438275" cy="4030979"/>
            </a:xfrm>
            <a:custGeom>
              <a:avLst/>
              <a:gdLst/>
              <a:ahLst/>
              <a:cxnLst/>
              <a:rect l="l" t="t" r="r" b="b"/>
              <a:pathLst>
                <a:path w="1438275" h="4030979">
                  <a:moveTo>
                    <a:pt x="957014" y="0"/>
                  </a:moveTo>
                  <a:lnTo>
                    <a:pt x="993389" y="28057"/>
                  </a:lnTo>
                  <a:lnTo>
                    <a:pt x="1043240" y="70680"/>
                  </a:lnTo>
                  <a:lnTo>
                    <a:pt x="1090130" y="114983"/>
                  </a:lnTo>
                  <a:lnTo>
                    <a:pt x="1134059" y="160966"/>
                  </a:lnTo>
                  <a:lnTo>
                    <a:pt x="1175026" y="208629"/>
                  </a:lnTo>
                  <a:lnTo>
                    <a:pt x="1213031" y="257973"/>
                  </a:lnTo>
                  <a:lnTo>
                    <a:pt x="1248076" y="308996"/>
                  </a:lnTo>
                  <a:lnTo>
                    <a:pt x="1280158" y="361699"/>
                  </a:lnTo>
                  <a:lnTo>
                    <a:pt x="1309280" y="416083"/>
                  </a:lnTo>
                  <a:lnTo>
                    <a:pt x="1335440" y="472147"/>
                  </a:lnTo>
                  <a:lnTo>
                    <a:pt x="1358638" y="529890"/>
                  </a:lnTo>
                  <a:lnTo>
                    <a:pt x="1378875" y="589314"/>
                  </a:lnTo>
                  <a:lnTo>
                    <a:pt x="1396151" y="650418"/>
                  </a:lnTo>
                  <a:lnTo>
                    <a:pt x="1410465" y="713202"/>
                  </a:lnTo>
                  <a:lnTo>
                    <a:pt x="1421818" y="777666"/>
                  </a:lnTo>
                  <a:lnTo>
                    <a:pt x="1430210" y="843811"/>
                  </a:lnTo>
                  <a:lnTo>
                    <a:pt x="1435640" y="911635"/>
                  </a:lnTo>
                  <a:lnTo>
                    <a:pt x="1438108" y="981140"/>
                  </a:lnTo>
                  <a:lnTo>
                    <a:pt x="1438232" y="1016522"/>
                  </a:lnTo>
                  <a:lnTo>
                    <a:pt x="1437615" y="1052324"/>
                  </a:lnTo>
                  <a:lnTo>
                    <a:pt x="1434161" y="1125189"/>
                  </a:lnTo>
                  <a:lnTo>
                    <a:pt x="1427745" y="1199734"/>
                  </a:lnTo>
                  <a:lnTo>
                    <a:pt x="1423427" y="1237637"/>
                  </a:lnTo>
                  <a:lnTo>
                    <a:pt x="1418368" y="1275959"/>
                  </a:lnTo>
                  <a:lnTo>
                    <a:pt x="1412569" y="1314702"/>
                  </a:lnTo>
                  <a:lnTo>
                    <a:pt x="1406030" y="1353864"/>
                  </a:lnTo>
                  <a:lnTo>
                    <a:pt x="1398750" y="1393447"/>
                  </a:lnTo>
                  <a:lnTo>
                    <a:pt x="1390730" y="1433449"/>
                  </a:lnTo>
                  <a:lnTo>
                    <a:pt x="1381969" y="1473872"/>
                  </a:lnTo>
                  <a:lnTo>
                    <a:pt x="1372468" y="1514715"/>
                  </a:lnTo>
                  <a:lnTo>
                    <a:pt x="1362227" y="1555977"/>
                  </a:lnTo>
                  <a:lnTo>
                    <a:pt x="1351246" y="1597660"/>
                  </a:lnTo>
                  <a:lnTo>
                    <a:pt x="1339524" y="1639763"/>
                  </a:lnTo>
                  <a:lnTo>
                    <a:pt x="1327061" y="1682286"/>
                  </a:lnTo>
                  <a:lnTo>
                    <a:pt x="1313859" y="1725229"/>
                  </a:lnTo>
                  <a:lnTo>
                    <a:pt x="1299916" y="1768592"/>
                  </a:lnTo>
                  <a:lnTo>
                    <a:pt x="1285233" y="1812374"/>
                  </a:lnTo>
                  <a:lnTo>
                    <a:pt x="1269809" y="1856577"/>
                  </a:lnTo>
                  <a:lnTo>
                    <a:pt x="1253645" y="1901200"/>
                  </a:lnTo>
                  <a:lnTo>
                    <a:pt x="1236741" y="1946243"/>
                  </a:lnTo>
                  <a:lnTo>
                    <a:pt x="1219096" y="1991706"/>
                  </a:lnTo>
                  <a:lnTo>
                    <a:pt x="1200711" y="2037590"/>
                  </a:lnTo>
                  <a:lnTo>
                    <a:pt x="1181585" y="2083893"/>
                  </a:lnTo>
                  <a:lnTo>
                    <a:pt x="1161720" y="2130616"/>
                  </a:lnTo>
                  <a:lnTo>
                    <a:pt x="1141114" y="2177759"/>
                  </a:lnTo>
                  <a:lnTo>
                    <a:pt x="1119767" y="2225322"/>
                  </a:lnTo>
                  <a:lnTo>
                    <a:pt x="1097680" y="2273305"/>
                  </a:lnTo>
                  <a:lnTo>
                    <a:pt x="1074853" y="2321709"/>
                  </a:lnTo>
                  <a:lnTo>
                    <a:pt x="1051286" y="2370532"/>
                  </a:lnTo>
                  <a:lnTo>
                    <a:pt x="1026978" y="2419775"/>
                  </a:lnTo>
                  <a:lnTo>
                    <a:pt x="1001930" y="2469439"/>
                  </a:lnTo>
                  <a:lnTo>
                    <a:pt x="976141" y="2519522"/>
                  </a:lnTo>
                  <a:lnTo>
                    <a:pt x="949612" y="2570025"/>
                  </a:lnTo>
                  <a:lnTo>
                    <a:pt x="922343" y="2620949"/>
                  </a:lnTo>
                  <a:lnTo>
                    <a:pt x="894333" y="2672292"/>
                  </a:lnTo>
                  <a:lnTo>
                    <a:pt x="865583" y="2724056"/>
                  </a:lnTo>
                  <a:lnTo>
                    <a:pt x="836093" y="2776240"/>
                  </a:lnTo>
                  <a:lnTo>
                    <a:pt x="805862" y="2828843"/>
                  </a:lnTo>
                  <a:lnTo>
                    <a:pt x="774892" y="2881867"/>
                  </a:lnTo>
                  <a:lnTo>
                    <a:pt x="743180" y="2935310"/>
                  </a:lnTo>
                  <a:lnTo>
                    <a:pt x="710729" y="2989174"/>
                  </a:lnTo>
                  <a:lnTo>
                    <a:pt x="677537" y="3043458"/>
                  </a:lnTo>
                  <a:lnTo>
                    <a:pt x="643604" y="3098162"/>
                  </a:lnTo>
                  <a:lnTo>
                    <a:pt x="608931" y="3153285"/>
                  </a:lnTo>
                  <a:lnTo>
                    <a:pt x="573518" y="3208829"/>
                  </a:lnTo>
                  <a:lnTo>
                    <a:pt x="537365" y="3264793"/>
                  </a:lnTo>
                  <a:lnTo>
                    <a:pt x="500471" y="3321177"/>
                  </a:lnTo>
                  <a:lnTo>
                    <a:pt x="462837" y="3377981"/>
                  </a:lnTo>
                  <a:lnTo>
                    <a:pt x="424463" y="3435205"/>
                  </a:lnTo>
                  <a:lnTo>
                    <a:pt x="385348" y="3492849"/>
                  </a:lnTo>
                  <a:lnTo>
                    <a:pt x="345493" y="3550913"/>
                  </a:lnTo>
                  <a:lnTo>
                    <a:pt x="304897" y="3609397"/>
                  </a:lnTo>
                  <a:lnTo>
                    <a:pt x="263562" y="3668301"/>
                  </a:lnTo>
                  <a:lnTo>
                    <a:pt x="221485" y="3727626"/>
                  </a:lnTo>
                  <a:lnTo>
                    <a:pt x="178669" y="3787370"/>
                  </a:lnTo>
                  <a:lnTo>
                    <a:pt x="135112" y="3847534"/>
                  </a:lnTo>
                  <a:lnTo>
                    <a:pt x="90815" y="3908118"/>
                  </a:lnTo>
                  <a:lnTo>
                    <a:pt x="45777" y="3969123"/>
                  </a:lnTo>
                  <a:lnTo>
                    <a:pt x="0" y="4030547"/>
                  </a:lnTo>
                </a:path>
              </a:pathLst>
            </a:custGeom>
            <a:ln w="254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74765" y="2892435"/>
              <a:ext cx="118110" cy="109220"/>
            </a:xfrm>
            <a:custGeom>
              <a:avLst/>
              <a:gdLst/>
              <a:ahLst/>
              <a:cxnLst/>
              <a:rect l="l" t="t" r="r" b="b"/>
              <a:pathLst>
                <a:path w="118110" h="109219">
                  <a:moveTo>
                    <a:pt x="118112" y="9388"/>
                  </a:moveTo>
                  <a:lnTo>
                    <a:pt x="0" y="0"/>
                  </a:lnTo>
                  <a:lnTo>
                    <a:pt x="47298" y="108634"/>
                  </a:lnTo>
                </a:path>
                <a:path w="118110" h="109219">
                  <a:moveTo>
                    <a:pt x="82705" y="5901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303178" y="2941986"/>
            <a:ext cx="2925445" cy="2649220"/>
            <a:chOff x="7512800" y="2910509"/>
            <a:chExt cx="2925445" cy="264922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2800" y="2910509"/>
              <a:ext cx="2925004" cy="26489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871207" y="4436871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905331" y="905331"/>
                  </a:moveTo>
                  <a:lnTo>
                    <a:pt x="17960" y="1796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38300" y="4303963"/>
              <a:ext cx="226695" cy="226695"/>
            </a:xfrm>
            <a:custGeom>
              <a:avLst/>
              <a:gdLst/>
              <a:ahLst/>
              <a:cxnLst/>
              <a:rect l="l" t="t" r="r" b="b"/>
              <a:pathLst>
                <a:path w="226695" h="226695">
                  <a:moveTo>
                    <a:pt x="0" y="0"/>
                  </a:moveTo>
                  <a:lnTo>
                    <a:pt x="75434" y="226302"/>
                  </a:lnTo>
                  <a:lnTo>
                    <a:pt x="226302" y="75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15384" y="4328546"/>
              <a:ext cx="213995" cy="1004569"/>
            </a:xfrm>
            <a:custGeom>
              <a:avLst/>
              <a:gdLst/>
              <a:ahLst/>
              <a:cxnLst/>
              <a:rect l="l" t="t" r="r" b="b"/>
              <a:pathLst>
                <a:path w="213995" h="1004570">
                  <a:moveTo>
                    <a:pt x="0" y="1004105"/>
                  </a:moveTo>
                  <a:lnTo>
                    <a:pt x="208148" y="24844"/>
                  </a:lnTo>
                  <a:lnTo>
                    <a:pt x="213429" y="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19184" y="4144694"/>
              <a:ext cx="208915" cy="231140"/>
            </a:xfrm>
            <a:custGeom>
              <a:avLst/>
              <a:gdLst/>
              <a:ahLst/>
              <a:cxnLst/>
              <a:rect l="l" t="t" r="r" b="b"/>
              <a:pathLst>
                <a:path w="208915" h="231139">
                  <a:moveTo>
                    <a:pt x="148709" y="0"/>
                  </a:moveTo>
                  <a:lnTo>
                    <a:pt x="0" y="186517"/>
                  </a:lnTo>
                  <a:lnTo>
                    <a:pt x="208697" y="230877"/>
                  </a:lnTo>
                  <a:lnTo>
                    <a:pt x="14870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14076" y="5295450"/>
              <a:ext cx="661035" cy="58419"/>
            </a:xfrm>
            <a:custGeom>
              <a:avLst/>
              <a:gdLst/>
              <a:ahLst/>
              <a:cxnLst/>
              <a:rect l="l" t="t" r="r" b="b"/>
              <a:pathLst>
                <a:path w="661034" h="58420">
                  <a:moveTo>
                    <a:pt x="660697" y="57803"/>
                  </a:moveTo>
                  <a:lnTo>
                    <a:pt x="25303" y="2213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943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26831" y="5191390"/>
              <a:ext cx="222250" cy="212725"/>
            </a:xfrm>
            <a:custGeom>
              <a:avLst/>
              <a:gdLst/>
              <a:ahLst/>
              <a:cxnLst/>
              <a:rect l="l" t="t" r="r" b="b"/>
              <a:pathLst>
                <a:path w="222250" h="212725">
                  <a:moveTo>
                    <a:pt x="221846" y="0"/>
                  </a:moveTo>
                  <a:lnTo>
                    <a:pt x="0" y="87678"/>
                  </a:lnTo>
                  <a:lnTo>
                    <a:pt x="203250" y="212548"/>
                  </a:lnTo>
                  <a:lnTo>
                    <a:pt x="221846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740578" y="2228577"/>
            <a:ext cx="20802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latin typeface="Tahoma"/>
                <a:cs typeface="Tahoma"/>
              </a:rPr>
              <a:t>FCC</a:t>
            </a:r>
            <a:r>
              <a:rPr sz="2600" spc="-140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structure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43678" y="40827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39078" y="53654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797978" y="53654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951266" y="4634742"/>
            <a:ext cx="855344" cy="988694"/>
            <a:chOff x="9160888" y="4603265"/>
            <a:chExt cx="855344" cy="988694"/>
          </a:xfrm>
        </p:grpSpPr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888" y="4603265"/>
              <a:ext cx="436200" cy="4362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198987" y="46159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80000" y="0"/>
                  </a:moveTo>
                  <a:lnTo>
                    <a:pt x="134338" y="5857"/>
                  </a:lnTo>
                  <a:lnTo>
                    <a:pt x="91103" y="23431"/>
                  </a:lnTo>
                  <a:lnTo>
                    <a:pt x="52720" y="52720"/>
                  </a:lnTo>
                  <a:lnTo>
                    <a:pt x="23431" y="91103"/>
                  </a:lnTo>
                  <a:lnTo>
                    <a:pt x="5857" y="134338"/>
                  </a:lnTo>
                  <a:lnTo>
                    <a:pt x="0" y="179999"/>
                  </a:lnTo>
                  <a:lnTo>
                    <a:pt x="5857" y="225661"/>
                  </a:lnTo>
                  <a:lnTo>
                    <a:pt x="23431" y="268896"/>
                  </a:lnTo>
                  <a:lnTo>
                    <a:pt x="52720" y="307278"/>
                  </a:lnTo>
                  <a:lnTo>
                    <a:pt x="91103" y="336567"/>
                  </a:lnTo>
                  <a:lnTo>
                    <a:pt x="134338" y="354141"/>
                  </a:lnTo>
                  <a:lnTo>
                    <a:pt x="180000" y="359999"/>
                  </a:lnTo>
                  <a:lnTo>
                    <a:pt x="225661" y="354141"/>
                  </a:lnTo>
                  <a:lnTo>
                    <a:pt x="268897" y="336567"/>
                  </a:lnTo>
                  <a:lnTo>
                    <a:pt x="307279" y="307278"/>
                  </a:lnTo>
                  <a:lnTo>
                    <a:pt x="336569" y="268896"/>
                  </a:lnTo>
                  <a:lnTo>
                    <a:pt x="354142" y="225661"/>
                  </a:lnTo>
                  <a:lnTo>
                    <a:pt x="360000" y="179999"/>
                  </a:lnTo>
                  <a:lnTo>
                    <a:pt x="354142" y="134338"/>
                  </a:lnTo>
                  <a:lnTo>
                    <a:pt x="336569" y="91103"/>
                  </a:lnTo>
                  <a:lnTo>
                    <a:pt x="307279" y="52720"/>
                  </a:lnTo>
                  <a:lnTo>
                    <a:pt x="268897" y="23431"/>
                  </a:lnTo>
                  <a:lnTo>
                    <a:pt x="225661" y="5857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rgbClr val="70BF41">
                <a:alpha val="643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9988" y="5155765"/>
              <a:ext cx="436200" cy="4362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618087" y="516846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80000" y="0"/>
                  </a:moveTo>
                  <a:lnTo>
                    <a:pt x="134338" y="5857"/>
                  </a:lnTo>
                  <a:lnTo>
                    <a:pt x="91103" y="23431"/>
                  </a:lnTo>
                  <a:lnTo>
                    <a:pt x="52720" y="52719"/>
                  </a:lnTo>
                  <a:lnTo>
                    <a:pt x="23431" y="91102"/>
                  </a:lnTo>
                  <a:lnTo>
                    <a:pt x="5857" y="134337"/>
                  </a:lnTo>
                  <a:lnTo>
                    <a:pt x="0" y="179999"/>
                  </a:lnTo>
                  <a:lnTo>
                    <a:pt x="5857" y="225660"/>
                  </a:lnTo>
                  <a:lnTo>
                    <a:pt x="23431" y="268896"/>
                  </a:lnTo>
                  <a:lnTo>
                    <a:pt x="52720" y="307278"/>
                  </a:lnTo>
                  <a:lnTo>
                    <a:pt x="91103" y="336568"/>
                  </a:lnTo>
                  <a:lnTo>
                    <a:pt x="134338" y="354141"/>
                  </a:lnTo>
                  <a:lnTo>
                    <a:pt x="180000" y="359999"/>
                  </a:lnTo>
                  <a:lnTo>
                    <a:pt x="225661" y="354141"/>
                  </a:lnTo>
                  <a:lnTo>
                    <a:pt x="268897" y="336568"/>
                  </a:lnTo>
                  <a:lnTo>
                    <a:pt x="307279" y="307278"/>
                  </a:lnTo>
                  <a:lnTo>
                    <a:pt x="336569" y="268896"/>
                  </a:lnTo>
                  <a:lnTo>
                    <a:pt x="354142" y="225660"/>
                  </a:lnTo>
                  <a:lnTo>
                    <a:pt x="360000" y="179999"/>
                  </a:lnTo>
                  <a:lnTo>
                    <a:pt x="354142" y="134337"/>
                  </a:lnTo>
                  <a:lnTo>
                    <a:pt x="336569" y="91102"/>
                  </a:lnTo>
                  <a:lnTo>
                    <a:pt x="307279" y="52719"/>
                  </a:lnTo>
                  <a:lnTo>
                    <a:pt x="268897" y="23431"/>
                  </a:lnTo>
                  <a:lnTo>
                    <a:pt x="225661" y="5857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rgbClr val="70BF41">
                <a:alpha val="643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229278" y="5873477"/>
            <a:ext cx="9988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30" dirty="0">
                <a:latin typeface="Tahoma"/>
                <a:cs typeface="Tahoma"/>
              </a:rPr>
              <a:t>Si</a:t>
            </a:r>
            <a:r>
              <a:rPr sz="2600" spc="-20" dirty="0">
                <a:latin typeface="Tahoma"/>
                <a:cs typeface="Tahoma"/>
              </a:rPr>
              <a:t>li</a:t>
            </a:r>
            <a:r>
              <a:rPr sz="2600" spc="65" dirty="0">
                <a:latin typeface="Tahoma"/>
                <a:cs typeface="Tahoma"/>
              </a:rPr>
              <a:t>co</a:t>
            </a:r>
            <a:r>
              <a:rPr sz="2600" spc="-5" dirty="0">
                <a:latin typeface="Tahoma"/>
                <a:cs typeface="Tahoma"/>
              </a:rPr>
              <a:t>n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05378" y="3765277"/>
            <a:ext cx="9740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300" dirty="0">
                <a:solidFill>
                  <a:srgbClr val="0433FF"/>
                </a:solidFill>
                <a:latin typeface="Tahoma"/>
                <a:cs typeface="Tahoma"/>
              </a:rPr>
              <a:t>PP</a:t>
            </a:r>
            <a:r>
              <a:rPr sz="2600" spc="-14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600" spc="-50" dirty="0">
                <a:solidFill>
                  <a:srgbClr val="0433FF"/>
                </a:solidFill>
                <a:latin typeface="Tahoma"/>
                <a:cs typeface="Tahoma"/>
              </a:rPr>
              <a:t>fil</a:t>
            </a:r>
            <a:r>
              <a:rPr sz="2600" spc="75" dirty="0">
                <a:solidFill>
                  <a:srgbClr val="0433FF"/>
                </a:solidFill>
                <a:latin typeface="Tahoma"/>
                <a:cs typeface="Tahoma"/>
              </a:rPr>
              <a:t>e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200" y="381000"/>
            <a:ext cx="748156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60" dirty="0"/>
              <a:t>Structure</a:t>
            </a:r>
            <a:r>
              <a:rPr b="1" spc="-130" dirty="0"/>
              <a:t> </a:t>
            </a:r>
            <a:r>
              <a:rPr b="1" spc="225" dirty="0"/>
              <a:t>of</a:t>
            </a:r>
            <a:r>
              <a:rPr b="1" spc="355" dirty="0"/>
              <a:t> </a:t>
            </a:r>
            <a:r>
              <a:rPr b="1" spc="30" dirty="0"/>
              <a:t>QE</a:t>
            </a:r>
            <a:r>
              <a:rPr b="1" spc="-130" dirty="0"/>
              <a:t> </a:t>
            </a:r>
            <a:r>
              <a:rPr b="1" spc="250" dirty="0"/>
              <a:t>input</a:t>
            </a:r>
            <a:r>
              <a:rPr b="1" spc="-130" dirty="0"/>
              <a:t> </a:t>
            </a:r>
            <a:r>
              <a:rPr b="1" spc="220" dirty="0"/>
              <a:t>file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622107"/>
              </p:ext>
            </p:extLst>
          </p:nvPr>
        </p:nvGraphicFramePr>
        <p:xfrm>
          <a:off x="1504164" y="7785099"/>
          <a:ext cx="3536949" cy="558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912">
                <a:tc>
                  <a:txBody>
                    <a:bodyPr/>
                    <a:lstStyle/>
                    <a:p>
                      <a:pPr>
                        <a:lnSpc>
                          <a:spcPts val="211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1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1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887">
                <a:tc>
                  <a:txBody>
                    <a:bodyPr/>
                    <a:lstStyle/>
                    <a:p>
                      <a:pPr>
                        <a:lnSpc>
                          <a:spcPts val="209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09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09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488878" y="1568177"/>
            <a:ext cx="4911090" cy="734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 marR="1689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celldm(1)=10.2625,  nat=2,</a:t>
            </a:r>
            <a:endParaRPr sz="2200">
              <a:latin typeface="Lucida Console"/>
              <a:cs typeface="Lucida Console"/>
            </a:endParaRPr>
          </a:p>
          <a:p>
            <a:pPr marL="180975" marR="236347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ntyp=1,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 marR="320548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  <a:p>
            <a:pPr marL="180975" marR="2028189">
              <a:lnSpc>
                <a:spcPts val="2200"/>
              </a:lnSpc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  <a:p>
            <a:pPr marL="12700" marR="253174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344170" indent="16827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Lucida Console"/>
              <a:cs typeface="Lucida Console"/>
            </a:endParaRPr>
          </a:p>
          <a:p>
            <a:pPr marL="12700" marR="185801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20800" y="1447800"/>
            <a:ext cx="6078220" cy="7645400"/>
            <a:chOff x="530422" y="1416323"/>
            <a:chExt cx="6078220" cy="7645400"/>
          </a:xfrm>
        </p:grpSpPr>
        <p:sp>
          <p:nvSpPr>
            <p:cNvPr id="6" name="object 6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29095" y="7625264"/>
              <a:ext cx="1879600" cy="0"/>
            </a:xfrm>
            <a:custGeom>
              <a:avLst/>
              <a:gdLst/>
              <a:ahLst/>
              <a:cxnLst/>
              <a:rect l="l" t="t" r="r" b="b"/>
              <a:pathLst>
                <a:path w="1879600">
                  <a:moveTo>
                    <a:pt x="1879041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40194" y="7564303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101600" y="0"/>
                  </a:moveTo>
                  <a:lnTo>
                    <a:pt x="0" y="60960"/>
                  </a:lnTo>
                  <a:lnTo>
                    <a:pt x="101600" y="121920"/>
                  </a:lnTo>
                </a:path>
                <a:path w="101600" h="121920">
                  <a:moveTo>
                    <a:pt x="101600" y="60960"/>
                  </a:moveTo>
                  <a:lnTo>
                    <a:pt x="0" y="6096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303178" y="2941986"/>
            <a:ext cx="2925445" cy="2649220"/>
            <a:chOff x="7512800" y="2910509"/>
            <a:chExt cx="2925445" cy="26492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2800" y="2910509"/>
              <a:ext cx="2925004" cy="26489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71207" y="4436871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905331" y="905331"/>
                  </a:moveTo>
                  <a:lnTo>
                    <a:pt x="17960" y="1796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38300" y="4303963"/>
              <a:ext cx="226695" cy="226695"/>
            </a:xfrm>
            <a:custGeom>
              <a:avLst/>
              <a:gdLst/>
              <a:ahLst/>
              <a:cxnLst/>
              <a:rect l="l" t="t" r="r" b="b"/>
              <a:pathLst>
                <a:path w="226695" h="226695">
                  <a:moveTo>
                    <a:pt x="0" y="0"/>
                  </a:moveTo>
                  <a:lnTo>
                    <a:pt x="75434" y="226302"/>
                  </a:lnTo>
                  <a:lnTo>
                    <a:pt x="226302" y="75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15384" y="4328546"/>
              <a:ext cx="213995" cy="1004569"/>
            </a:xfrm>
            <a:custGeom>
              <a:avLst/>
              <a:gdLst/>
              <a:ahLst/>
              <a:cxnLst/>
              <a:rect l="l" t="t" r="r" b="b"/>
              <a:pathLst>
                <a:path w="213995" h="1004570">
                  <a:moveTo>
                    <a:pt x="0" y="1004105"/>
                  </a:moveTo>
                  <a:lnTo>
                    <a:pt x="208148" y="24844"/>
                  </a:lnTo>
                  <a:lnTo>
                    <a:pt x="213429" y="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19184" y="4144694"/>
              <a:ext cx="208915" cy="231140"/>
            </a:xfrm>
            <a:custGeom>
              <a:avLst/>
              <a:gdLst/>
              <a:ahLst/>
              <a:cxnLst/>
              <a:rect l="l" t="t" r="r" b="b"/>
              <a:pathLst>
                <a:path w="208915" h="231139">
                  <a:moveTo>
                    <a:pt x="148709" y="0"/>
                  </a:moveTo>
                  <a:lnTo>
                    <a:pt x="0" y="186517"/>
                  </a:lnTo>
                  <a:lnTo>
                    <a:pt x="208697" y="230877"/>
                  </a:lnTo>
                  <a:lnTo>
                    <a:pt x="14870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14076" y="5295450"/>
              <a:ext cx="661035" cy="58419"/>
            </a:xfrm>
            <a:custGeom>
              <a:avLst/>
              <a:gdLst/>
              <a:ahLst/>
              <a:cxnLst/>
              <a:rect l="l" t="t" r="r" b="b"/>
              <a:pathLst>
                <a:path w="661034" h="58420">
                  <a:moveTo>
                    <a:pt x="660697" y="57803"/>
                  </a:moveTo>
                  <a:lnTo>
                    <a:pt x="25303" y="2213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943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26831" y="5191390"/>
              <a:ext cx="222250" cy="212725"/>
            </a:xfrm>
            <a:custGeom>
              <a:avLst/>
              <a:gdLst/>
              <a:ahLst/>
              <a:cxnLst/>
              <a:rect l="l" t="t" r="r" b="b"/>
              <a:pathLst>
                <a:path w="222250" h="212725">
                  <a:moveTo>
                    <a:pt x="221846" y="0"/>
                  </a:moveTo>
                  <a:lnTo>
                    <a:pt x="0" y="87678"/>
                  </a:lnTo>
                  <a:lnTo>
                    <a:pt x="203250" y="212548"/>
                  </a:lnTo>
                  <a:lnTo>
                    <a:pt x="221846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40578" y="2228577"/>
            <a:ext cx="20802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latin typeface="Tahoma"/>
                <a:cs typeface="Tahoma"/>
              </a:rPr>
              <a:t>FCC</a:t>
            </a:r>
            <a:r>
              <a:rPr sz="2600" spc="-140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structure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43678" y="40827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39078" y="53654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97978" y="53654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951266" y="4634742"/>
            <a:ext cx="855344" cy="988694"/>
            <a:chOff x="9160888" y="4603265"/>
            <a:chExt cx="855344" cy="9886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888" y="4603265"/>
              <a:ext cx="436200" cy="4362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198987" y="46159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80000" y="0"/>
                  </a:moveTo>
                  <a:lnTo>
                    <a:pt x="134338" y="5857"/>
                  </a:lnTo>
                  <a:lnTo>
                    <a:pt x="91103" y="23431"/>
                  </a:lnTo>
                  <a:lnTo>
                    <a:pt x="52720" y="52720"/>
                  </a:lnTo>
                  <a:lnTo>
                    <a:pt x="23431" y="91103"/>
                  </a:lnTo>
                  <a:lnTo>
                    <a:pt x="5857" y="134338"/>
                  </a:lnTo>
                  <a:lnTo>
                    <a:pt x="0" y="179999"/>
                  </a:lnTo>
                  <a:lnTo>
                    <a:pt x="5857" y="225661"/>
                  </a:lnTo>
                  <a:lnTo>
                    <a:pt x="23431" y="268896"/>
                  </a:lnTo>
                  <a:lnTo>
                    <a:pt x="52720" y="307278"/>
                  </a:lnTo>
                  <a:lnTo>
                    <a:pt x="91103" y="336567"/>
                  </a:lnTo>
                  <a:lnTo>
                    <a:pt x="134338" y="354141"/>
                  </a:lnTo>
                  <a:lnTo>
                    <a:pt x="180000" y="359999"/>
                  </a:lnTo>
                  <a:lnTo>
                    <a:pt x="225661" y="354141"/>
                  </a:lnTo>
                  <a:lnTo>
                    <a:pt x="268897" y="336567"/>
                  </a:lnTo>
                  <a:lnTo>
                    <a:pt x="307279" y="307278"/>
                  </a:lnTo>
                  <a:lnTo>
                    <a:pt x="336569" y="268896"/>
                  </a:lnTo>
                  <a:lnTo>
                    <a:pt x="354142" y="225661"/>
                  </a:lnTo>
                  <a:lnTo>
                    <a:pt x="360000" y="179999"/>
                  </a:lnTo>
                  <a:lnTo>
                    <a:pt x="354142" y="134338"/>
                  </a:lnTo>
                  <a:lnTo>
                    <a:pt x="336569" y="91103"/>
                  </a:lnTo>
                  <a:lnTo>
                    <a:pt x="307279" y="52720"/>
                  </a:lnTo>
                  <a:lnTo>
                    <a:pt x="268897" y="23431"/>
                  </a:lnTo>
                  <a:lnTo>
                    <a:pt x="225661" y="5857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rgbClr val="70BF41">
                <a:alpha val="643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9988" y="5155765"/>
              <a:ext cx="436200" cy="4362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618087" y="516846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80000" y="0"/>
                  </a:moveTo>
                  <a:lnTo>
                    <a:pt x="134338" y="5857"/>
                  </a:lnTo>
                  <a:lnTo>
                    <a:pt x="91103" y="23431"/>
                  </a:lnTo>
                  <a:lnTo>
                    <a:pt x="52720" y="52719"/>
                  </a:lnTo>
                  <a:lnTo>
                    <a:pt x="23431" y="91102"/>
                  </a:lnTo>
                  <a:lnTo>
                    <a:pt x="5857" y="134337"/>
                  </a:lnTo>
                  <a:lnTo>
                    <a:pt x="0" y="179999"/>
                  </a:lnTo>
                  <a:lnTo>
                    <a:pt x="5857" y="225660"/>
                  </a:lnTo>
                  <a:lnTo>
                    <a:pt x="23431" y="268896"/>
                  </a:lnTo>
                  <a:lnTo>
                    <a:pt x="52720" y="307278"/>
                  </a:lnTo>
                  <a:lnTo>
                    <a:pt x="91103" y="336568"/>
                  </a:lnTo>
                  <a:lnTo>
                    <a:pt x="134338" y="354141"/>
                  </a:lnTo>
                  <a:lnTo>
                    <a:pt x="180000" y="359999"/>
                  </a:lnTo>
                  <a:lnTo>
                    <a:pt x="225661" y="354141"/>
                  </a:lnTo>
                  <a:lnTo>
                    <a:pt x="268897" y="336568"/>
                  </a:lnTo>
                  <a:lnTo>
                    <a:pt x="307279" y="307278"/>
                  </a:lnTo>
                  <a:lnTo>
                    <a:pt x="336569" y="268896"/>
                  </a:lnTo>
                  <a:lnTo>
                    <a:pt x="354142" y="225660"/>
                  </a:lnTo>
                  <a:lnTo>
                    <a:pt x="360000" y="179999"/>
                  </a:lnTo>
                  <a:lnTo>
                    <a:pt x="354142" y="134337"/>
                  </a:lnTo>
                  <a:lnTo>
                    <a:pt x="336569" y="91102"/>
                  </a:lnTo>
                  <a:lnTo>
                    <a:pt x="307279" y="52719"/>
                  </a:lnTo>
                  <a:lnTo>
                    <a:pt x="268897" y="23431"/>
                  </a:lnTo>
                  <a:lnTo>
                    <a:pt x="225661" y="5857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rgbClr val="70BF41">
                <a:alpha val="643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559478" y="7079977"/>
            <a:ext cx="4464685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8890" algn="ctr">
              <a:lnSpc>
                <a:spcPct val="100699"/>
              </a:lnSpc>
              <a:spcBef>
                <a:spcPts val="80"/>
              </a:spcBef>
            </a:pPr>
            <a:r>
              <a:rPr sz="2400" dirty="0">
                <a:latin typeface="Tahoma"/>
                <a:cs typeface="Tahoma"/>
              </a:rPr>
              <a:t>atomic </a:t>
            </a:r>
            <a:r>
              <a:rPr sz="2400" spc="15" dirty="0">
                <a:latin typeface="Tahoma"/>
                <a:cs typeface="Tahoma"/>
              </a:rPr>
              <a:t>positions </a:t>
            </a:r>
            <a:r>
              <a:rPr sz="2400" spc="25" dirty="0">
                <a:latin typeface="Tahoma"/>
                <a:cs typeface="Tahoma"/>
              </a:rPr>
              <a:t>are </a:t>
            </a:r>
            <a:r>
              <a:rPr sz="2400" spc="-10" dirty="0">
                <a:latin typeface="Tahoma"/>
                <a:cs typeface="Tahoma"/>
              </a:rPr>
              <a:t>in </a:t>
            </a:r>
            <a:r>
              <a:rPr sz="2400" spc="20" dirty="0">
                <a:latin typeface="Tahoma"/>
                <a:cs typeface="Tahoma"/>
              </a:rPr>
              <a:t>cartesian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coordinates,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in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units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of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the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lattice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parameter.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4C6AEE59-5062-CE40-55D8-8DB6A1790F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714"/>
          <a:stretch/>
        </p:blipFill>
        <p:spPr>
          <a:xfrm>
            <a:off x="7989" y="0"/>
            <a:ext cx="12996812" cy="9829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FEEAB1-C31D-3A3C-7731-268E84CAE46B}"/>
              </a:ext>
            </a:extLst>
          </p:cNvPr>
          <p:cNvSpPr/>
          <p:nvPr/>
        </p:nvSpPr>
        <p:spPr>
          <a:xfrm>
            <a:off x="12065000" y="91440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D0580908-12FC-6D80-AC5F-F88AF98E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6" y="152400"/>
            <a:ext cx="12704168" cy="944879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D53EA7-BDF8-5A0F-D2AE-0207F6318C77}"/>
              </a:ext>
            </a:extLst>
          </p:cNvPr>
          <p:cNvSpPr txBox="1"/>
          <p:nvPr/>
        </p:nvSpPr>
        <p:spPr>
          <a:xfrm>
            <a:off x="9943921" y="5867400"/>
            <a:ext cx="29230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00FF"/>
                </a:solidFill>
              </a:rPr>
              <a:t>Real potential and wave function are shown in blue 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Pseudopotential and pseudo wave functions in red </a:t>
            </a:r>
          </a:p>
          <a:p>
            <a:pPr algn="just"/>
            <a:r>
              <a:rPr lang="en-US" dirty="0"/>
              <a:t>Outside the cutoff region (vertical black line) the two are identical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7FAA0-C95D-A3F0-2801-F67BB5E086D9}"/>
              </a:ext>
            </a:extLst>
          </p:cNvPr>
          <p:cNvSpPr txBox="1"/>
          <p:nvPr/>
        </p:nvSpPr>
        <p:spPr>
          <a:xfrm>
            <a:off x="254000" y="8305800"/>
            <a:ext cx="65038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rapidly changing potential field near the atomic core is replaced by a smoother function that simulates the potential field far from the core very well. By doing so, it requires less number plane wave basis for wavefunction expansion.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AB59D3-D1F8-D3FC-BC82-F9EE3C9F9A0E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9900" y="381000"/>
            <a:ext cx="58801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14" dirty="0"/>
              <a:t>Pse</a:t>
            </a:r>
            <a:r>
              <a:rPr b="1" spc="245" dirty="0"/>
              <a:t>udopote</a:t>
            </a:r>
            <a:r>
              <a:rPr b="1" spc="229" dirty="0"/>
              <a:t>ntia</a:t>
            </a:r>
            <a:r>
              <a:rPr b="1" spc="210" dirty="0"/>
              <a:t>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7478" y="1568177"/>
            <a:ext cx="4911090" cy="566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 marR="1689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celldm(1)=10.2625,  nat=2,</a:t>
            </a:r>
            <a:endParaRPr sz="2200">
              <a:latin typeface="Lucida Console"/>
              <a:cs typeface="Lucida Console"/>
            </a:endParaRPr>
          </a:p>
          <a:p>
            <a:pPr marL="180975" marR="236347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ntyp=1,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 marR="320548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  <a:p>
            <a:pPr marL="180975" marR="2028189">
              <a:lnSpc>
                <a:spcPts val="2200"/>
              </a:lnSpc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  <a:p>
            <a:pPr marL="12700" marR="253174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3626" y="7226299"/>
            <a:ext cx="4714240" cy="2794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19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3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3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7478" y="7435577"/>
            <a:ext cx="38995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9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60365"/>
              </p:ext>
            </p:extLst>
          </p:nvPr>
        </p:nvGraphicFramePr>
        <p:xfrm>
          <a:off x="1698428" y="7786612"/>
          <a:ext cx="343280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17478" y="8273777"/>
            <a:ext cx="3058160" cy="640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49400" y="1447800"/>
            <a:ext cx="6136005" cy="7645400"/>
            <a:chOff x="530422" y="1416323"/>
            <a:chExt cx="6136005" cy="7645400"/>
          </a:xfrm>
        </p:grpSpPr>
        <p:sp>
          <p:nvSpPr>
            <p:cNvPr id="9" name="object 9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14949" y="7337396"/>
              <a:ext cx="1051560" cy="0"/>
            </a:xfrm>
            <a:custGeom>
              <a:avLst/>
              <a:gdLst/>
              <a:ahLst/>
              <a:cxnLst/>
              <a:rect l="l" t="t" r="r" b="b"/>
              <a:pathLst>
                <a:path w="1051559">
                  <a:moveTo>
                    <a:pt x="1051152" y="0"/>
                  </a:moveTo>
                  <a:lnTo>
                    <a:pt x="1269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26049" y="7276437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101600" y="0"/>
                  </a:moveTo>
                  <a:lnTo>
                    <a:pt x="0" y="60960"/>
                  </a:lnTo>
                  <a:lnTo>
                    <a:pt x="101600" y="121920"/>
                  </a:lnTo>
                </a:path>
                <a:path w="101600" h="121920">
                  <a:moveTo>
                    <a:pt x="101600" y="60960"/>
                  </a:moveTo>
                  <a:lnTo>
                    <a:pt x="0" y="6096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13478" y="7143477"/>
            <a:ext cx="47618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70" dirty="0">
                <a:latin typeface="Tahoma"/>
                <a:cs typeface="Tahoma"/>
              </a:rPr>
              <a:t>Name</a:t>
            </a:r>
            <a:r>
              <a:rPr sz="2600" spc="-95" dirty="0">
                <a:latin typeface="Tahoma"/>
                <a:cs typeface="Tahoma"/>
              </a:rPr>
              <a:t> </a:t>
            </a:r>
            <a:r>
              <a:rPr sz="2600" spc="-40" dirty="0">
                <a:latin typeface="Tahoma"/>
                <a:cs typeface="Tahoma"/>
              </a:rPr>
              <a:t>of</a:t>
            </a:r>
            <a:r>
              <a:rPr sz="2600" spc="-95" dirty="0">
                <a:latin typeface="Tahoma"/>
                <a:cs typeface="Tahoma"/>
              </a:rPr>
              <a:t> </a:t>
            </a:r>
            <a:r>
              <a:rPr sz="2600" spc="-30" dirty="0">
                <a:latin typeface="Tahoma"/>
                <a:cs typeface="Tahoma"/>
              </a:rPr>
              <a:t>the</a:t>
            </a:r>
            <a:r>
              <a:rPr sz="2600" spc="-95" dirty="0">
                <a:latin typeface="Tahoma"/>
                <a:cs typeface="Tahoma"/>
              </a:rPr>
              <a:t> </a:t>
            </a:r>
            <a:r>
              <a:rPr sz="2600" spc="5" dirty="0">
                <a:latin typeface="Tahoma"/>
                <a:cs typeface="Tahoma"/>
              </a:rPr>
              <a:t>pseudopotential</a:t>
            </a:r>
            <a:r>
              <a:rPr sz="2600" spc="-100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file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479" y="2035175"/>
            <a:ext cx="12536805" cy="5981065"/>
            <a:chOff x="341479" y="2035175"/>
            <a:chExt cx="12536805" cy="5981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798" y="2035175"/>
              <a:ext cx="4654601" cy="21685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479" y="2474525"/>
              <a:ext cx="7623246" cy="5541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06075" y="2187332"/>
              <a:ext cx="1868805" cy="2300605"/>
            </a:xfrm>
            <a:custGeom>
              <a:avLst/>
              <a:gdLst/>
              <a:ahLst/>
              <a:cxnLst/>
              <a:rect l="l" t="t" r="r" b="b"/>
              <a:pathLst>
                <a:path w="1868804" h="2300604">
                  <a:moveTo>
                    <a:pt x="1868487" y="0"/>
                  </a:moveTo>
                  <a:lnTo>
                    <a:pt x="8006" y="2290647"/>
                  </a:lnTo>
                  <a:lnTo>
                    <a:pt x="0" y="230050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37217" y="4439546"/>
              <a:ext cx="124460" cy="133350"/>
            </a:xfrm>
            <a:custGeom>
              <a:avLst/>
              <a:gdLst/>
              <a:ahLst/>
              <a:cxnLst/>
              <a:rect l="l" t="t" r="r" b="b"/>
              <a:pathLst>
                <a:path w="124460" h="133350">
                  <a:moveTo>
                    <a:pt x="29546" y="0"/>
                  </a:moveTo>
                  <a:lnTo>
                    <a:pt x="0" y="133069"/>
                  </a:lnTo>
                  <a:lnTo>
                    <a:pt x="124184" y="76865"/>
                  </a:lnTo>
                  <a:lnTo>
                    <a:pt x="295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8799" y="4178300"/>
              <a:ext cx="4699000" cy="3086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086920" y="4157374"/>
              <a:ext cx="1033144" cy="370205"/>
            </a:xfrm>
            <a:custGeom>
              <a:avLst/>
              <a:gdLst/>
              <a:ahLst/>
              <a:cxnLst/>
              <a:rect l="l" t="t" r="r" b="b"/>
              <a:pathLst>
                <a:path w="1033145" h="370204">
                  <a:moveTo>
                    <a:pt x="882499" y="54034"/>
                  </a:moveTo>
                  <a:lnTo>
                    <a:pt x="932624" y="74817"/>
                  </a:lnTo>
                  <a:lnTo>
                    <a:pt x="972724" y="97425"/>
                  </a:lnTo>
                  <a:lnTo>
                    <a:pt x="1002799" y="121452"/>
                  </a:lnTo>
                  <a:lnTo>
                    <a:pt x="1032874" y="172140"/>
                  </a:lnTo>
                  <a:lnTo>
                    <a:pt x="1032874" y="197991"/>
                  </a:lnTo>
                  <a:lnTo>
                    <a:pt x="1002799" y="248680"/>
                  </a:lnTo>
                  <a:lnTo>
                    <a:pt x="972724" y="272706"/>
                  </a:lnTo>
                  <a:lnTo>
                    <a:pt x="932624" y="295314"/>
                  </a:lnTo>
                  <a:lnTo>
                    <a:pt x="882499" y="316098"/>
                  </a:lnTo>
                  <a:lnTo>
                    <a:pt x="840465" y="329607"/>
                  </a:lnTo>
                  <a:lnTo>
                    <a:pt x="795527" y="341185"/>
                  </a:lnTo>
                  <a:lnTo>
                    <a:pt x="748133" y="350834"/>
                  </a:lnTo>
                  <a:lnTo>
                    <a:pt x="698729" y="358553"/>
                  </a:lnTo>
                  <a:lnTo>
                    <a:pt x="647762" y="364343"/>
                  </a:lnTo>
                  <a:lnTo>
                    <a:pt x="595679" y="368202"/>
                  </a:lnTo>
                  <a:lnTo>
                    <a:pt x="542925" y="370132"/>
                  </a:lnTo>
                  <a:lnTo>
                    <a:pt x="489948" y="370132"/>
                  </a:lnTo>
                  <a:lnTo>
                    <a:pt x="437195" y="368202"/>
                  </a:lnTo>
                  <a:lnTo>
                    <a:pt x="385111" y="364343"/>
                  </a:lnTo>
                  <a:lnTo>
                    <a:pt x="334144" y="358553"/>
                  </a:lnTo>
                  <a:lnTo>
                    <a:pt x="284740" y="350834"/>
                  </a:lnTo>
                  <a:lnTo>
                    <a:pt x="237346" y="341185"/>
                  </a:lnTo>
                  <a:lnTo>
                    <a:pt x="192409" y="329607"/>
                  </a:lnTo>
                  <a:lnTo>
                    <a:pt x="150374" y="316098"/>
                  </a:lnTo>
                  <a:lnTo>
                    <a:pt x="100249" y="295314"/>
                  </a:lnTo>
                  <a:lnTo>
                    <a:pt x="60149" y="272706"/>
                  </a:lnTo>
                  <a:lnTo>
                    <a:pt x="30074" y="248680"/>
                  </a:lnTo>
                  <a:lnTo>
                    <a:pt x="0" y="197991"/>
                  </a:lnTo>
                  <a:lnTo>
                    <a:pt x="0" y="172140"/>
                  </a:lnTo>
                  <a:lnTo>
                    <a:pt x="10024" y="146492"/>
                  </a:lnTo>
                  <a:lnTo>
                    <a:pt x="60149" y="97425"/>
                  </a:lnTo>
                  <a:lnTo>
                    <a:pt x="100249" y="74817"/>
                  </a:lnTo>
                  <a:lnTo>
                    <a:pt x="150374" y="54034"/>
                  </a:lnTo>
                  <a:lnTo>
                    <a:pt x="192409" y="40525"/>
                  </a:lnTo>
                  <a:lnTo>
                    <a:pt x="237346" y="28946"/>
                  </a:lnTo>
                  <a:lnTo>
                    <a:pt x="284740" y="19297"/>
                  </a:lnTo>
                  <a:lnTo>
                    <a:pt x="334144" y="11578"/>
                  </a:lnTo>
                  <a:lnTo>
                    <a:pt x="385111" y="5789"/>
                  </a:lnTo>
                  <a:lnTo>
                    <a:pt x="437195" y="1929"/>
                  </a:lnTo>
                  <a:lnTo>
                    <a:pt x="489948" y="0"/>
                  </a:lnTo>
                  <a:lnTo>
                    <a:pt x="542925" y="0"/>
                  </a:lnTo>
                  <a:lnTo>
                    <a:pt x="595679" y="1929"/>
                  </a:lnTo>
                  <a:lnTo>
                    <a:pt x="647762" y="5789"/>
                  </a:lnTo>
                  <a:lnTo>
                    <a:pt x="698729" y="11578"/>
                  </a:lnTo>
                  <a:lnTo>
                    <a:pt x="748133" y="19297"/>
                  </a:lnTo>
                  <a:lnTo>
                    <a:pt x="795527" y="28946"/>
                  </a:lnTo>
                  <a:lnTo>
                    <a:pt x="840465" y="40525"/>
                  </a:lnTo>
                  <a:lnTo>
                    <a:pt x="882499" y="54034"/>
                  </a:lnTo>
                  <a:close/>
                </a:path>
              </a:pathLst>
            </a:custGeom>
            <a:ln w="254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68600" y="381000"/>
            <a:ext cx="8305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54" dirty="0"/>
              <a:t>How</a:t>
            </a:r>
            <a:r>
              <a:rPr b="1" spc="-150" dirty="0"/>
              <a:t> </a:t>
            </a:r>
            <a:r>
              <a:rPr b="1" spc="270" dirty="0"/>
              <a:t>to</a:t>
            </a:r>
            <a:r>
              <a:rPr b="1" spc="-145" dirty="0"/>
              <a:t> </a:t>
            </a:r>
            <a:r>
              <a:rPr b="1" spc="229" dirty="0"/>
              <a:t>get</a:t>
            </a:r>
            <a:r>
              <a:rPr b="1" spc="-150" dirty="0"/>
              <a:t> </a:t>
            </a:r>
            <a:r>
              <a:rPr b="1" spc="235" dirty="0"/>
              <a:t>pseudopotential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5600" y="1638300"/>
            <a:ext cx="76257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" dirty="0">
                <a:latin typeface="Tahoma"/>
                <a:cs typeface="Tahoma"/>
                <a:hlinkClick r:id="rId5"/>
              </a:rPr>
              <a:t>http://www.quantum-espresso.org/pseudopotentials/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49984" y="8250653"/>
            <a:ext cx="106679" cy="13049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50319" y="8939245"/>
            <a:ext cx="119181" cy="14578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280400" y="7416800"/>
            <a:ext cx="3406775" cy="177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5" dirty="0">
                <a:latin typeface="Tahoma"/>
                <a:cs typeface="Tahoma"/>
              </a:rPr>
              <a:t>Si.</a:t>
            </a:r>
            <a:r>
              <a:rPr sz="2800" spc="35" dirty="0">
                <a:solidFill>
                  <a:srgbClr val="0433FF"/>
                </a:solidFill>
                <a:latin typeface="Tahoma"/>
                <a:cs typeface="Tahoma"/>
              </a:rPr>
              <a:t>pbe</a:t>
            </a:r>
            <a:r>
              <a:rPr sz="2800" spc="35" dirty="0">
                <a:latin typeface="Tahoma"/>
                <a:cs typeface="Tahoma"/>
              </a:rPr>
              <a:t>-</a:t>
            </a:r>
            <a:r>
              <a:rPr sz="2800" spc="35" dirty="0">
                <a:solidFill>
                  <a:srgbClr val="FF2600"/>
                </a:solidFill>
                <a:latin typeface="Tahoma"/>
                <a:cs typeface="Tahoma"/>
              </a:rPr>
              <a:t>rrkj</a:t>
            </a:r>
            <a:r>
              <a:rPr sz="2800" spc="35" dirty="0">
                <a:latin typeface="Tahoma"/>
                <a:cs typeface="Tahoma"/>
              </a:rPr>
              <a:t>.UPF</a:t>
            </a:r>
            <a:endParaRPr sz="2800">
              <a:latin typeface="Tahoma"/>
              <a:cs typeface="Tahoma"/>
            </a:endParaRPr>
          </a:p>
          <a:p>
            <a:pPr marL="241300" marR="5080">
              <a:lnSpc>
                <a:spcPct val="99000"/>
              </a:lnSpc>
              <a:spcBef>
                <a:spcPts val="1864"/>
              </a:spcBef>
            </a:pPr>
            <a:r>
              <a:rPr sz="2400" spc="-15" dirty="0">
                <a:solidFill>
                  <a:srgbClr val="0433FF"/>
                </a:solidFill>
                <a:latin typeface="Tahoma"/>
                <a:cs typeface="Tahoma"/>
              </a:rPr>
              <a:t>type </a:t>
            </a:r>
            <a:r>
              <a:rPr sz="2400" spc="-35" dirty="0">
                <a:solidFill>
                  <a:srgbClr val="0433FF"/>
                </a:solidFill>
                <a:latin typeface="Tahoma"/>
                <a:cs typeface="Tahoma"/>
              </a:rPr>
              <a:t>of </a:t>
            </a:r>
            <a:r>
              <a:rPr sz="2400" spc="25" dirty="0">
                <a:solidFill>
                  <a:srgbClr val="0433FF"/>
                </a:solidFill>
                <a:latin typeface="Tahoma"/>
                <a:cs typeface="Tahoma"/>
              </a:rPr>
              <a:t>exchange- </a:t>
            </a:r>
            <a:r>
              <a:rPr sz="2400" spc="3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433FF"/>
                </a:solidFill>
                <a:latin typeface="Tahoma"/>
                <a:cs typeface="Tahoma"/>
              </a:rPr>
              <a:t>correlation </a:t>
            </a:r>
            <a:r>
              <a:rPr sz="2400" spc="-10" dirty="0">
                <a:solidFill>
                  <a:srgbClr val="0433FF"/>
                </a:solidFill>
                <a:latin typeface="Tahoma"/>
                <a:cs typeface="Tahoma"/>
              </a:rPr>
              <a:t>functional </a:t>
            </a:r>
            <a:r>
              <a:rPr sz="2400" spc="-5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2600"/>
                </a:solidFill>
                <a:latin typeface="Arial MT"/>
                <a:cs typeface="Arial MT"/>
              </a:rPr>
              <a:t>type</a:t>
            </a:r>
            <a:r>
              <a:rPr sz="2400" spc="-10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2600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2600"/>
                </a:solidFill>
                <a:latin typeface="Arial MT"/>
                <a:cs typeface="Arial MT"/>
              </a:rPr>
              <a:t>pseudopotential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5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1A49BA-B906-415E-375B-6B8933E7BBE9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9899" y="381000"/>
            <a:ext cx="62833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14" dirty="0"/>
              <a:t>Pse</a:t>
            </a:r>
            <a:r>
              <a:rPr b="1" spc="245" dirty="0"/>
              <a:t>udopote</a:t>
            </a:r>
            <a:r>
              <a:rPr b="1" spc="229" dirty="0"/>
              <a:t>ntia</a:t>
            </a:r>
            <a:r>
              <a:rPr b="1" spc="210" dirty="0"/>
              <a:t>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500" y="1536700"/>
            <a:ext cx="491109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648" y="2724423"/>
            <a:ext cx="4377690" cy="2794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190"/>
              </a:lnSpc>
            </a:pPr>
            <a:r>
              <a:rPr sz="2200" spc="-5" dirty="0">
                <a:latin typeface="Lucida Console"/>
                <a:cs typeface="Lucida Console"/>
              </a:rPr>
              <a:t>pseudo_dir='../pseudo/',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9450" y="7755135"/>
          <a:ext cx="343280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98500" y="2933700"/>
            <a:ext cx="4571365" cy="594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>
              <a:lnSpc>
                <a:spcPts val="2420"/>
              </a:lnSpc>
              <a:spcBef>
                <a:spcPts val="100"/>
              </a:spcBef>
            </a:pP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371215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 marR="135001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celldm(1)=10.2625,  nat=2,</a:t>
            </a:r>
            <a:endParaRPr sz="2200">
              <a:latin typeface="Lucida Console"/>
              <a:cs typeface="Lucida Console"/>
            </a:endParaRPr>
          </a:p>
          <a:p>
            <a:pPr marL="180975" marR="202374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ntyp=1,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 marR="286639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  <a:p>
            <a:pPr marL="180975" marR="1689100">
              <a:lnSpc>
                <a:spcPts val="2200"/>
              </a:lnSpc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  <a:p>
            <a:pPr marL="12700" marR="219202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5080" indent="16827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200">
              <a:latin typeface="Lucida Console"/>
              <a:cs typeface="Lucida Console"/>
            </a:endParaRPr>
          </a:p>
          <a:p>
            <a:pPr marL="12700" marR="151828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0422" y="1416323"/>
            <a:ext cx="12209145" cy="7645400"/>
            <a:chOff x="530422" y="1416323"/>
            <a:chExt cx="12209145" cy="7645400"/>
          </a:xfrm>
        </p:grpSpPr>
        <p:sp>
          <p:nvSpPr>
            <p:cNvPr id="8" name="object 8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19988" y="2868537"/>
              <a:ext cx="872490" cy="0"/>
            </a:xfrm>
            <a:custGeom>
              <a:avLst/>
              <a:gdLst/>
              <a:ahLst/>
              <a:cxnLst/>
              <a:rect l="l" t="t" r="r" b="b"/>
              <a:pathLst>
                <a:path w="872489">
                  <a:moveTo>
                    <a:pt x="872112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31089" y="2807577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19">
                  <a:moveTo>
                    <a:pt x="101600" y="0"/>
                  </a:moveTo>
                  <a:lnTo>
                    <a:pt x="0" y="60960"/>
                  </a:lnTo>
                  <a:lnTo>
                    <a:pt x="101600" y="121920"/>
                  </a:lnTo>
                </a:path>
                <a:path w="101600" h="121919">
                  <a:moveTo>
                    <a:pt x="101600" y="60960"/>
                  </a:moveTo>
                  <a:lnTo>
                    <a:pt x="0" y="6096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05461" y="1962424"/>
              <a:ext cx="6621780" cy="6553200"/>
            </a:xfrm>
            <a:custGeom>
              <a:avLst/>
              <a:gdLst/>
              <a:ahLst/>
              <a:cxnLst/>
              <a:rect l="l" t="t" r="r" b="b"/>
              <a:pathLst>
                <a:path w="6621780" h="6553200">
                  <a:moveTo>
                    <a:pt x="0" y="0"/>
                  </a:moveTo>
                  <a:lnTo>
                    <a:pt x="6621152" y="0"/>
                  </a:lnTo>
                  <a:lnTo>
                    <a:pt x="6621152" y="6553200"/>
                  </a:lnTo>
                  <a:lnTo>
                    <a:pt x="0" y="6553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59500" y="1981200"/>
            <a:ext cx="6173470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10"/>
              </a:lnSpc>
              <a:spcBef>
                <a:spcPts val="100"/>
              </a:spcBef>
            </a:pPr>
            <a:r>
              <a:rPr sz="1100" dirty="0">
                <a:latin typeface="Lucida Console"/>
                <a:cs typeface="Lucida Console"/>
              </a:rPr>
              <a:t>&lt;PP_INFO&gt;</a:t>
            </a:r>
            <a:endParaRPr sz="1100">
              <a:latin typeface="Lucida Console"/>
              <a:cs typeface="Lucida Console"/>
            </a:endParaRPr>
          </a:p>
          <a:p>
            <a:pPr marL="12700" marR="1857375">
              <a:lnSpc>
                <a:spcPts val="1100"/>
              </a:lnSpc>
              <a:spcBef>
                <a:spcPts val="110"/>
              </a:spcBef>
              <a:tabLst>
                <a:tab pos="685800" algn="l"/>
                <a:tab pos="2286000" algn="l"/>
              </a:tabLst>
            </a:pPr>
            <a:r>
              <a:rPr sz="1100" dirty="0">
                <a:latin typeface="Lucida Console"/>
                <a:cs typeface="Lucida Console"/>
              </a:rPr>
              <a:t>Generated using Andrea Dal Corso code (rrkj3) </a:t>
            </a:r>
            <a:r>
              <a:rPr sz="1100" spc="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Author: Andrea Dal Corso	Generation</a:t>
            </a:r>
            <a:r>
              <a:rPr sz="1100" spc="-5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date:</a:t>
            </a:r>
            <a:r>
              <a:rPr sz="1100" spc="-5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unknown </a:t>
            </a:r>
            <a:r>
              <a:rPr sz="1100" spc="-65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Info:	Si</a:t>
            </a:r>
            <a:r>
              <a:rPr sz="1100" spc="-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PBE</a:t>
            </a:r>
            <a:r>
              <a:rPr sz="1100" spc="-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3s2</a:t>
            </a:r>
            <a:r>
              <a:rPr sz="1100" spc="-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3p2 RRKJ3</a:t>
            </a:r>
            <a:endParaRPr sz="1100">
              <a:latin typeface="Lucida Console"/>
              <a:cs typeface="Lucida Console"/>
            </a:endParaRPr>
          </a:p>
          <a:p>
            <a:pPr marL="349250">
              <a:lnSpc>
                <a:spcPts val="1100"/>
              </a:lnSpc>
              <a:tabLst>
                <a:tab pos="1106805" algn="l"/>
              </a:tabLst>
            </a:pPr>
            <a:r>
              <a:rPr sz="1100" dirty="0">
                <a:latin typeface="Lucida Console"/>
                <a:cs typeface="Lucida Console"/>
              </a:rPr>
              <a:t>0	The</a:t>
            </a:r>
            <a:r>
              <a:rPr sz="1100" spc="-1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Pseudo</a:t>
            </a:r>
            <a:r>
              <a:rPr sz="1100" spc="-1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was</a:t>
            </a:r>
            <a:r>
              <a:rPr sz="1100" spc="-1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generated</a:t>
            </a:r>
            <a:r>
              <a:rPr sz="1100" spc="-1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with</a:t>
            </a:r>
            <a:r>
              <a:rPr sz="1100" spc="-1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a</a:t>
            </a:r>
            <a:r>
              <a:rPr sz="1100" spc="-1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Non-Relativistic</a:t>
            </a:r>
            <a:r>
              <a:rPr sz="1100" spc="-1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Calculation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5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140450" y="2721867"/>
          <a:ext cx="6042659" cy="83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9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400">
                <a:tc gridSpan="3">
                  <a:txBody>
                    <a:bodyPr/>
                    <a:lstStyle/>
                    <a:p>
                      <a:pPr marL="200025">
                        <a:lnSpc>
                          <a:spcPts val="98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2.50000000000E+00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  <a:p>
                      <a:pPr marL="31750">
                        <a:lnSpc>
                          <a:spcPts val="1120"/>
                        </a:lnSpc>
                        <a:tabLst>
                          <a:tab pos="621030" algn="l"/>
                          <a:tab pos="957580" algn="l"/>
                        </a:tabLst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nl pn	l	occ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4640">
                        <a:lnSpc>
                          <a:spcPts val="98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Local</a:t>
                      </a:r>
                      <a:r>
                        <a:rPr sz="1100" spc="-3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Potential</a:t>
                      </a:r>
                      <a:r>
                        <a:rPr sz="1100" spc="-3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cutoff</a:t>
                      </a:r>
                      <a:r>
                        <a:rPr sz="1100" spc="-3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radius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  <a:p>
                      <a:pPr marL="798830">
                        <a:lnSpc>
                          <a:spcPts val="1120"/>
                        </a:lnSpc>
                        <a:tabLst>
                          <a:tab pos="2145665" algn="l"/>
                        </a:tabLst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Rcut	Rcut</a:t>
                      </a:r>
                      <a:r>
                        <a:rPr sz="1100" spc="-10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US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1230"/>
                        </a:lnSpc>
                        <a:spcBef>
                          <a:spcPts val="865"/>
                        </a:spcBef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E</a:t>
                      </a:r>
                      <a:r>
                        <a:rPr sz="1100" spc="-6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pseu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10985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R="44450" algn="ctr">
                        <a:lnSpc>
                          <a:spcPts val="1000"/>
                        </a:lnSpc>
                        <a:tabLst>
                          <a:tab pos="336550" algn="l"/>
                        </a:tabLst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3S	1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2.50000000000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2.60000000000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0.00000000000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R="44450" algn="ctr">
                        <a:lnSpc>
                          <a:spcPts val="1000"/>
                        </a:lnSpc>
                        <a:tabLst>
                          <a:tab pos="336550" algn="l"/>
                        </a:tabLst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3S	1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2.50000000000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2.60000000000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0.00000000000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R="44450" algn="ctr">
                        <a:lnSpc>
                          <a:spcPts val="1000"/>
                        </a:lnSpc>
                        <a:tabLst>
                          <a:tab pos="336550" algn="l"/>
                        </a:tabLst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3P	2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1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2.50000000000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2.70000000000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0.00000000000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R="44450" algn="ctr">
                        <a:lnSpc>
                          <a:spcPts val="1000"/>
                        </a:lnSpc>
                        <a:tabLst>
                          <a:tab pos="336550" algn="l"/>
                        </a:tabLst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3D	3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2.50000000000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2.50000000000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0.00000000000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6159500" y="3517900"/>
            <a:ext cx="86804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Lucida Console"/>
                <a:cs typeface="Lucida Console"/>
              </a:rPr>
              <a:t>&lt;/PP_INFO&gt;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9500" y="3937000"/>
            <a:ext cx="952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Lucida Console"/>
                <a:cs typeface="Lucida Console"/>
              </a:rPr>
              <a:t>&lt;PP_HEADER&gt;</a:t>
            </a:r>
            <a:endParaRPr sz="1100">
              <a:latin typeface="Lucida Console"/>
              <a:cs typeface="Lucida Console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224619" y="4118867"/>
          <a:ext cx="4947920" cy="698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7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2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200025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Version</a:t>
                      </a:r>
                      <a:r>
                        <a:rPr sz="1100" spc="-6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Number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11557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Si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Element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200025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NC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Norm</a:t>
                      </a:r>
                      <a:r>
                        <a:rPr sz="1100" spc="-3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sz="1100" spc="-3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Conserving</a:t>
                      </a:r>
                      <a:r>
                        <a:rPr sz="1100" spc="-2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pseudopotential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R="86995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F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Nonlinear</a:t>
                      </a:r>
                      <a:r>
                        <a:rPr sz="1100" spc="-4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Core</a:t>
                      </a:r>
                      <a:r>
                        <a:rPr sz="1100" spc="-4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Correction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  <a:tabLst>
                          <a:tab pos="452120" algn="l"/>
                        </a:tabLst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SLA	PW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PBE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PBE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000"/>
                        </a:lnSpc>
                        <a:tabLst>
                          <a:tab pos="589280" algn="l"/>
                        </a:tabLst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PBE	Exchange-Correlation</a:t>
                      </a:r>
                      <a:r>
                        <a:rPr sz="1100" spc="-7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100" dirty="0">
                          <a:latin typeface="Lucida Console"/>
                          <a:cs typeface="Lucida Console"/>
                        </a:rPr>
                        <a:t>functional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412007" y="4775200"/>
            <a:ext cx="1205230" cy="33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210"/>
              </a:lnSpc>
              <a:spcBef>
                <a:spcPts val="100"/>
              </a:spcBef>
            </a:pPr>
            <a:r>
              <a:rPr sz="1100" dirty="0">
                <a:latin typeface="Lucida Console"/>
                <a:cs typeface="Lucida Console"/>
              </a:rPr>
              <a:t>4.00000000000</a:t>
            </a:r>
            <a:endParaRPr sz="1100">
              <a:latin typeface="Lucida Console"/>
              <a:cs typeface="Lucida Console"/>
            </a:endParaRPr>
          </a:p>
          <a:p>
            <a:pPr marR="5080" algn="r">
              <a:lnSpc>
                <a:spcPts val="1210"/>
              </a:lnSpc>
            </a:pPr>
            <a:r>
              <a:rPr sz="1100" dirty="0">
                <a:latin typeface="Lucida Console"/>
                <a:cs typeface="Lucida Console"/>
              </a:rPr>
              <a:t>-7.47480832270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27838" y="5194300"/>
            <a:ext cx="278130" cy="47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210"/>
              </a:lnSpc>
              <a:spcBef>
                <a:spcPts val="100"/>
              </a:spcBef>
            </a:pPr>
            <a:r>
              <a:rPr sz="1100" dirty="0">
                <a:latin typeface="Lucida Console"/>
                <a:cs typeface="Lucida Console"/>
              </a:rPr>
              <a:t>2</a:t>
            </a:r>
            <a:endParaRPr sz="1100">
              <a:latin typeface="Lucida Console"/>
              <a:cs typeface="Lucida Console"/>
            </a:endParaRPr>
          </a:p>
          <a:p>
            <a:pPr marR="5080" algn="r">
              <a:lnSpc>
                <a:spcPts val="1100"/>
              </a:lnSpc>
            </a:pPr>
            <a:r>
              <a:rPr sz="1100" dirty="0">
                <a:latin typeface="Lucida Console"/>
                <a:cs typeface="Lucida Console"/>
              </a:rPr>
              <a:t>883</a:t>
            </a:r>
            <a:endParaRPr sz="1100">
              <a:latin typeface="Lucida Console"/>
              <a:cs typeface="Lucida Console"/>
            </a:endParaRPr>
          </a:p>
          <a:p>
            <a:pPr marR="5080" algn="r">
              <a:lnSpc>
                <a:spcPts val="1210"/>
              </a:lnSpc>
            </a:pPr>
            <a:r>
              <a:rPr sz="1100" dirty="0">
                <a:latin typeface="Lucida Console"/>
                <a:cs typeface="Lucida Console"/>
              </a:rPr>
              <a:t>2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17087" y="5473700"/>
            <a:ext cx="1098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Lucida Console"/>
                <a:cs typeface="Lucida Console"/>
              </a:rPr>
              <a:t>3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3669" y="5613400"/>
            <a:ext cx="11207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Lucida Console"/>
                <a:cs typeface="Lucida Console"/>
              </a:rPr>
              <a:t>Wavefunctions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27838" y="4775200"/>
            <a:ext cx="5583555" cy="131064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780539" marR="2783205" indent="-635">
              <a:lnSpc>
                <a:spcPts val="1100"/>
              </a:lnSpc>
              <a:spcBef>
                <a:spcPts val="320"/>
              </a:spcBef>
            </a:pPr>
            <a:r>
              <a:rPr sz="1100" dirty="0">
                <a:latin typeface="Lucida Console"/>
                <a:cs typeface="Lucida Console"/>
              </a:rPr>
              <a:t>Z valence </a:t>
            </a:r>
            <a:r>
              <a:rPr sz="1100" spc="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Total</a:t>
            </a:r>
            <a:r>
              <a:rPr sz="1100" spc="-10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energy</a:t>
            </a:r>
            <a:endParaRPr sz="1100">
              <a:latin typeface="Lucida Console"/>
              <a:cs typeface="Lucida Console"/>
            </a:endParaRPr>
          </a:p>
          <a:p>
            <a:pPr marL="12700">
              <a:lnSpc>
                <a:spcPts val="990"/>
              </a:lnSpc>
              <a:tabLst>
                <a:tab pos="938530" algn="l"/>
              </a:tabLst>
            </a:pPr>
            <a:r>
              <a:rPr sz="1100" dirty="0">
                <a:latin typeface="Lucida Console"/>
                <a:cs typeface="Lucida Console"/>
              </a:rPr>
              <a:t>0.0000000	0.0000000</a:t>
            </a:r>
            <a:r>
              <a:rPr sz="1100" spc="-2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Suggested</a:t>
            </a:r>
            <a:r>
              <a:rPr sz="1100" spc="-1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cutoff</a:t>
            </a:r>
            <a:r>
              <a:rPr sz="1100" spc="-1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for</a:t>
            </a:r>
            <a:r>
              <a:rPr sz="1100" spc="-1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wfc</a:t>
            </a:r>
            <a:r>
              <a:rPr sz="1100" spc="-1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and</a:t>
            </a:r>
            <a:r>
              <a:rPr sz="1100" spc="-1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rho</a:t>
            </a:r>
            <a:endParaRPr sz="1100">
              <a:latin typeface="Lucida Console"/>
              <a:cs typeface="Lucida Console"/>
            </a:endParaRPr>
          </a:p>
          <a:p>
            <a:pPr marL="1779905" marR="1268095" indent="-635">
              <a:lnSpc>
                <a:spcPts val="1100"/>
              </a:lnSpc>
              <a:spcBef>
                <a:spcPts val="110"/>
              </a:spcBef>
            </a:pPr>
            <a:r>
              <a:rPr sz="1100" dirty="0">
                <a:latin typeface="Lucida Console"/>
                <a:cs typeface="Lucida Console"/>
              </a:rPr>
              <a:t>Max</a:t>
            </a:r>
            <a:r>
              <a:rPr sz="1100" spc="-3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angular</a:t>
            </a:r>
            <a:r>
              <a:rPr sz="1100" spc="-35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momentum</a:t>
            </a:r>
            <a:r>
              <a:rPr sz="1100" spc="-3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component </a:t>
            </a:r>
            <a:r>
              <a:rPr sz="1100" spc="-65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Number</a:t>
            </a:r>
            <a:r>
              <a:rPr sz="1100" spc="-1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of</a:t>
            </a:r>
            <a:r>
              <a:rPr sz="1100" spc="-1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points</a:t>
            </a:r>
            <a:r>
              <a:rPr sz="1100" spc="-1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in</a:t>
            </a:r>
            <a:r>
              <a:rPr sz="1100" spc="-1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mesh</a:t>
            </a:r>
            <a:endParaRPr sz="1100">
              <a:latin typeface="Lucida Console"/>
              <a:cs typeface="Lucida Console"/>
            </a:endParaRPr>
          </a:p>
          <a:p>
            <a:pPr marL="1780539" marR="5080" indent="-1270">
              <a:lnSpc>
                <a:spcPts val="1100"/>
              </a:lnSpc>
              <a:tabLst>
                <a:tab pos="2117725" algn="l"/>
                <a:tab pos="2454275" algn="l"/>
              </a:tabLst>
            </a:pPr>
            <a:r>
              <a:rPr sz="1100" dirty="0">
                <a:latin typeface="Lucida Console"/>
                <a:cs typeface="Lucida Console"/>
              </a:rPr>
              <a:t>Number</a:t>
            </a:r>
            <a:r>
              <a:rPr sz="1100" spc="-2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of</a:t>
            </a:r>
            <a:r>
              <a:rPr sz="1100" spc="-2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Wavefunctions,</a:t>
            </a:r>
            <a:r>
              <a:rPr sz="1100" spc="-2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Number</a:t>
            </a:r>
            <a:r>
              <a:rPr sz="1100" spc="-2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of</a:t>
            </a:r>
            <a:r>
              <a:rPr sz="1100" spc="-2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Projectors </a:t>
            </a:r>
            <a:r>
              <a:rPr sz="1100" spc="-650" dirty="0">
                <a:latin typeface="Lucida Console"/>
                <a:cs typeface="Lucida Console"/>
              </a:rPr>
              <a:t> </a:t>
            </a:r>
            <a:r>
              <a:rPr sz="1100" dirty="0">
                <a:latin typeface="Lucida Console"/>
                <a:cs typeface="Lucida Console"/>
              </a:rPr>
              <a:t>nl	l	occ</a:t>
            </a:r>
            <a:endParaRPr sz="1100">
              <a:latin typeface="Lucida Console"/>
              <a:cs typeface="Lucida Console"/>
            </a:endParaRPr>
          </a:p>
          <a:p>
            <a:pPr marL="1779905">
              <a:lnSpc>
                <a:spcPts val="990"/>
              </a:lnSpc>
              <a:tabLst>
                <a:tab pos="2116455" algn="l"/>
                <a:tab pos="2369185" algn="l"/>
              </a:tabLst>
            </a:pPr>
            <a:r>
              <a:rPr sz="1100" dirty="0">
                <a:latin typeface="Lucida Console"/>
                <a:cs typeface="Lucida Console"/>
              </a:rPr>
              <a:t>3S	0	2.00</a:t>
            </a:r>
            <a:endParaRPr sz="1100">
              <a:latin typeface="Lucida Console"/>
              <a:cs typeface="Lucida Console"/>
            </a:endParaRPr>
          </a:p>
          <a:p>
            <a:pPr marL="1779905">
              <a:lnSpc>
                <a:spcPts val="1210"/>
              </a:lnSpc>
              <a:tabLst>
                <a:tab pos="2116455" algn="l"/>
                <a:tab pos="2369185" algn="l"/>
              </a:tabLst>
            </a:pPr>
            <a:r>
              <a:rPr sz="1100" dirty="0">
                <a:latin typeface="Lucida Console"/>
                <a:cs typeface="Lucida Console"/>
              </a:rPr>
              <a:t>3P	1	2.00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59500" y="6032500"/>
            <a:ext cx="103631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Lucida Console"/>
                <a:cs typeface="Lucida Console"/>
              </a:rPr>
              <a:t>&lt;/PP_HEADER&gt;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59500" y="6451600"/>
            <a:ext cx="7835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Lucida Console"/>
                <a:cs typeface="Lucida Console"/>
              </a:rPr>
              <a:t>&lt;PP_MESH&gt;</a:t>
            </a:r>
            <a:endParaRPr sz="1100">
              <a:latin typeface="Lucida Console"/>
              <a:cs typeface="Lucida Console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6308788" y="6633467"/>
          <a:ext cx="6297928" cy="1882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8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8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&lt;PP_R&gt;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1.77053726905E-04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1.79729551320E-04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1.82445815642E-04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1.85203131043E-04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1.88002117930E-04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1.90843406086E-04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1.93727634813E-04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1.96655453076E-04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1.99627519645E-04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2.02644503249E-04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2.05707082721E-04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2.08815947154E-04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2.11971796056E-04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2.15175339506E-04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2.18427298316E-04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2.21728404189E-04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2.25079399889E-04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2.28481039403E-04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2.31934088115E-04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2.35439322975E-04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2.38997532677E-04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2.42609517831E-04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2.46276091150E-04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2.49998077629E-04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2.53776314730E-04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2.57611652573E-04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2.61504954124E-04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2.65457095393E-04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2.69468965628E-04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2.73541467517E-04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2.77675517391E-04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2.81872045428E-04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2.86131995864E-04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2.90456327206E-04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2.94846012447E-04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2.99302039285E-04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3.03825410344E-04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3.08417143402E-04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3.13078271619E-04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3.17809843768E-04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3.22612924472E-04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3.27488594446E-04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3.32437950735E-04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00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3.37462106965E-04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756">
                <a:tc>
                  <a:txBody>
                    <a:bodyPr/>
                    <a:lstStyle/>
                    <a:p>
                      <a:pPr marL="31750">
                        <a:lnSpc>
                          <a:spcPts val="109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3.42562193593E-04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9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3.47739358159E-04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9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3.52994765549E-04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ts val="1090"/>
                        </a:lnSpc>
                      </a:pPr>
                      <a:r>
                        <a:rPr sz="1100" dirty="0">
                          <a:latin typeface="Lucida Console"/>
                          <a:cs typeface="Lucida Console"/>
                        </a:rPr>
                        <a:t>3.58329598249E-04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8280400" y="1460500"/>
            <a:ext cx="22828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35" dirty="0">
                <a:latin typeface="Tahoma"/>
                <a:cs typeface="Tahoma"/>
              </a:rPr>
              <a:t>Si.pbe-rrkj.UPF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40C33-76BD-C2F7-5F50-3A7FDAEF8DEF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25DDB66-ED47-E501-7EAC-AE113F60D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2" y="152400"/>
            <a:ext cx="12594516" cy="94487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A20393-5081-FB18-6BAE-821D8AD420C3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ASTEP">
            <a:extLst>
              <a:ext uri="{FF2B5EF4-FFF2-40B4-BE49-F238E27FC236}">
                <a16:creationId xmlns:a16="http://schemas.microsoft.com/office/drawing/2014/main" id="{297CFB03-AF91-B8F4-A282-C551C41117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841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5" name="AutoShape 6" descr="Image result for CASTEP">
            <a:extLst>
              <a:ext uri="{FF2B5EF4-FFF2-40B4-BE49-F238E27FC236}">
                <a16:creationId xmlns:a16="http://schemas.microsoft.com/office/drawing/2014/main" id="{5FD47F68-9366-A5AF-C5BC-93DFF3AAD5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682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pic>
        <p:nvPicPr>
          <p:cNvPr id="7" name="Picture 10" descr="Image result">
            <a:extLst>
              <a:ext uri="{FF2B5EF4-FFF2-40B4-BE49-F238E27FC236}">
                <a16:creationId xmlns:a16="http://schemas.microsoft.com/office/drawing/2014/main" id="{6A5B7458-4CD5-2034-046D-4CEAE38B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68" y="638466"/>
            <a:ext cx="4043079" cy="216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QUANTUMESPRESSO">
            <a:extLst>
              <a:ext uri="{FF2B5EF4-FFF2-40B4-BE49-F238E27FC236}">
                <a16:creationId xmlns:a16="http://schemas.microsoft.com/office/drawing/2014/main" id="{AD213A7E-24CC-66C7-D983-D4155DEB9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01605"/>
            <a:ext cx="4670425" cy="200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3E6F0E68-5463-B46D-ACA6-4219095A9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77" y="129503"/>
            <a:ext cx="975983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0" b="1" dirty="0">
                <a:latin typeface="Calibri" panose="020F0502020204030204" pitchFamily="34" charset="0"/>
              </a:rPr>
              <a:t>DFT codes/software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0D1D36-7847-3B82-FBD9-13D44945EE5F}"/>
              </a:ext>
            </a:extLst>
          </p:cNvPr>
          <p:cNvGrpSpPr/>
          <p:nvPr/>
        </p:nvGrpSpPr>
        <p:grpSpPr>
          <a:xfrm>
            <a:off x="7035761" y="7338585"/>
            <a:ext cx="5746502" cy="1932320"/>
            <a:chOff x="5867400" y="4302125"/>
            <a:chExt cx="3303587" cy="1110865"/>
          </a:xfrm>
        </p:grpSpPr>
        <p:pic>
          <p:nvPicPr>
            <p:cNvPr id="6" name="Picture 8" descr="Image result">
              <a:extLst>
                <a:ext uri="{FF2B5EF4-FFF2-40B4-BE49-F238E27FC236}">
                  <a16:creationId xmlns:a16="http://schemas.microsoft.com/office/drawing/2014/main" id="{2211194D-1E4F-965E-784E-7C47655B9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4302125"/>
              <a:ext cx="31146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3257E00F-B5FC-C77A-AD72-86D736FF8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8619" y="5138738"/>
              <a:ext cx="3212368" cy="274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500" b="1" dirty="0" err="1">
                  <a:latin typeface="Calibri" panose="020F0502020204030204" pitchFamily="34" charset="0"/>
                </a:rPr>
                <a:t>CA</a:t>
              </a:r>
              <a:r>
                <a:rPr lang="en-US" altLang="en-US" sz="2500" dirty="0" err="1">
                  <a:latin typeface="Calibri" panose="020F0502020204030204" pitchFamily="34" charset="0"/>
                </a:rPr>
                <a:t>mbridge</a:t>
              </a:r>
              <a:r>
                <a:rPr lang="en-US" altLang="en-US" sz="2500" dirty="0">
                  <a:latin typeface="Calibri" panose="020F0502020204030204" pitchFamily="34" charset="0"/>
                </a:rPr>
                <a:t> </a:t>
              </a:r>
              <a:r>
                <a:rPr lang="en-US" altLang="en-US" sz="2500" b="1" dirty="0">
                  <a:latin typeface="Calibri" panose="020F0502020204030204" pitchFamily="34" charset="0"/>
                </a:rPr>
                <a:t>S</a:t>
              </a:r>
              <a:r>
                <a:rPr lang="en-US" altLang="en-US" sz="2500" dirty="0">
                  <a:latin typeface="Calibri" panose="020F0502020204030204" pitchFamily="34" charset="0"/>
                </a:rPr>
                <a:t>erial </a:t>
              </a:r>
              <a:r>
                <a:rPr lang="en-US" altLang="en-US" sz="2500" b="1" dirty="0">
                  <a:latin typeface="Calibri" panose="020F0502020204030204" pitchFamily="34" charset="0"/>
                </a:rPr>
                <a:t>T</a:t>
              </a:r>
              <a:r>
                <a:rPr lang="en-US" altLang="en-US" sz="2500" dirty="0">
                  <a:latin typeface="Calibri" panose="020F0502020204030204" pitchFamily="34" charset="0"/>
                </a:rPr>
                <a:t>otal </a:t>
              </a:r>
              <a:r>
                <a:rPr lang="en-US" altLang="en-US" sz="2500" b="1" dirty="0">
                  <a:latin typeface="Calibri" panose="020F0502020204030204" pitchFamily="34" charset="0"/>
                </a:rPr>
                <a:t>E</a:t>
              </a:r>
              <a:r>
                <a:rPr lang="en-US" altLang="en-US" sz="2500" dirty="0">
                  <a:latin typeface="Calibri" panose="020F0502020204030204" pitchFamily="34" charset="0"/>
                </a:rPr>
                <a:t>nergy </a:t>
              </a:r>
              <a:r>
                <a:rPr lang="en-US" altLang="en-US" sz="2500" b="1" dirty="0">
                  <a:latin typeface="Calibri" panose="020F0502020204030204" pitchFamily="34" charset="0"/>
                </a:rPr>
                <a:t>P</a:t>
              </a:r>
              <a:r>
                <a:rPr lang="en-US" altLang="en-US" sz="2500" dirty="0">
                  <a:latin typeface="Calibri" panose="020F0502020204030204" pitchFamily="34" charset="0"/>
                </a:rPr>
                <a:t>ackage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C7360B-8BCD-34DD-CCDF-8CCFDD0474E3}"/>
              </a:ext>
            </a:extLst>
          </p:cNvPr>
          <p:cNvGrpSpPr/>
          <p:nvPr/>
        </p:nvGrpSpPr>
        <p:grpSpPr>
          <a:xfrm>
            <a:off x="475043" y="6980992"/>
            <a:ext cx="6459782" cy="2544008"/>
            <a:chOff x="612775" y="4103688"/>
            <a:chExt cx="4572000" cy="1800557"/>
          </a:xfrm>
        </p:grpSpPr>
        <p:pic>
          <p:nvPicPr>
            <p:cNvPr id="11" name="Picture 16" descr="[SIESTA Logo]">
              <a:extLst>
                <a:ext uri="{FF2B5EF4-FFF2-40B4-BE49-F238E27FC236}">
                  <a16:creationId xmlns:a16="http://schemas.microsoft.com/office/drawing/2014/main" id="{66C37C4C-1086-2BCE-45E2-FD1474E76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13" y="4103688"/>
              <a:ext cx="2219325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C98253AE-E760-074C-4368-11C18DE16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75" y="5294313"/>
              <a:ext cx="4572000" cy="609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>
                  <a:solidFill>
                    <a:schemeClr val="tx1"/>
                  </a:solidFill>
                  <a:latin typeface="Lucida Sans Unicode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500" b="1" dirty="0">
                  <a:latin typeface="Calibri" panose="020F0502020204030204" pitchFamily="34" charset="0"/>
                </a:rPr>
                <a:t>S</a:t>
              </a:r>
              <a:r>
                <a:rPr lang="en-US" altLang="en-US" sz="2500" dirty="0">
                  <a:latin typeface="Calibri" panose="020F0502020204030204" pitchFamily="34" charset="0"/>
                </a:rPr>
                <a:t>panish</a:t>
              </a:r>
              <a:r>
                <a:rPr lang="en-US" altLang="en-US" sz="2500" b="1" dirty="0">
                  <a:latin typeface="Calibri" panose="020F0502020204030204" pitchFamily="34" charset="0"/>
                </a:rPr>
                <a:t> I</a:t>
              </a:r>
              <a:r>
                <a:rPr lang="en-US" altLang="en-US" sz="2500" dirty="0">
                  <a:latin typeface="Calibri" panose="020F0502020204030204" pitchFamily="34" charset="0"/>
                </a:rPr>
                <a:t>nitiative</a:t>
              </a:r>
              <a:r>
                <a:rPr lang="en-US" altLang="en-US" sz="2500" b="1" dirty="0">
                  <a:latin typeface="Calibri" panose="020F0502020204030204" pitchFamily="34" charset="0"/>
                </a:rPr>
                <a:t> for E</a:t>
              </a:r>
              <a:r>
                <a:rPr lang="en-US" altLang="en-US" sz="2500" dirty="0">
                  <a:latin typeface="Calibri" panose="020F0502020204030204" pitchFamily="34" charset="0"/>
                </a:rPr>
                <a:t>lectronic</a:t>
              </a:r>
              <a:r>
                <a:rPr lang="en-US" altLang="en-US" sz="2500" b="1" dirty="0">
                  <a:latin typeface="Calibri" panose="020F0502020204030204" pitchFamily="34" charset="0"/>
                </a:rPr>
                <a:t> S</a:t>
              </a:r>
              <a:r>
                <a:rPr lang="en-US" altLang="en-US" sz="2500" dirty="0">
                  <a:latin typeface="Calibri" panose="020F0502020204030204" pitchFamily="34" charset="0"/>
                </a:rPr>
                <a:t>imulations</a:t>
              </a:r>
              <a:r>
                <a:rPr lang="en-US" altLang="en-US" sz="2500" b="1" dirty="0">
                  <a:latin typeface="Calibri" panose="020F0502020204030204" pitchFamily="34" charset="0"/>
                </a:rPr>
                <a:t> </a:t>
              </a:r>
              <a:r>
                <a:rPr lang="en-US" altLang="en-US" sz="2500" dirty="0">
                  <a:latin typeface="Calibri" panose="020F0502020204030204" pitchFamily="34" charset="0"/>
                </a:rPr>
                <a:t>with</a:t>
              </a:r>
              <a:r>
                <a:rPr lang="en-US" altLang="en-US" sz="2500" b="1" dirty="0">
                  <a:latin typeface="Calibri" panose="020F0502020204030204" pitchFamily="34" charset="0"/>
                </a:rPr>
                <a:t> T</a:t>
              </a:r>
              <a:r>
                <a:rPr lang="en-US" altLang="en-US" sz="2500" dirty="0">
                  <a:latin typeface="Calibri" panose="020F0502020204030204" pitchFamily="34" charset="0"/>
                </a:rPr>
                <a:t>housands</a:t>
              </a:r>
              <a:r>
                <a:rPr lang="en-US" altLang="en-US" sz="2500" b="1" dirty="0">
                  <a:latin typeface="Calibri" panose="020F0502020204030204" pitchFamily="34" charset="0"/>
                </a:rPr>
                <a:t> </a:t>
              </a:r>
              <a:r>
                <a:rPr lang="en-US" altLang="en-US" sz="2500" dirty="0">
                  <a:latin typeface="Calibri" panose="020F0502020204030204" pitchFamily="34" charset="0"/>
                </a:rPr>
                <a:t>of</a:t>
              </a:r>
              <a:r>
                <a:rPr lang="en-US" altLang="en-US" sz="2500" b="1" dirty="0">
                  <a:latin typeface="Calibri" panose="020F0502020204030204" pitchFamily="34" charset="0"/>
                </a:rPr>
                <a:t> A</a:t>
              </a:r>
              <a:r>
                <a:rPr lang="en-US" altLang="en-US" sz="2500" dirty="0">
                  <a:latin typeface="Calibri" panose="020F0502020204030204" pitchFamily="34" charset="0"/>
                </a:rPr>
                <a:t>toms</a:t>
              </a:r>
            </a:p>
          </p:txBody>
        </p:sp>
      </p:grpSp>
      <p:pic>
        <p:nvPicPr>
          <p:cNvPr id="17" name="Picture 2" descr="Image result">
            <a:extLst>
              <a:ext uri="{FF2B5EF4-FFF2-40B4-BE49-F238E27FC236}">
                <a16:creationId xmlns:a16="http://schemas.microsoft.com/office/drawing/2014/main" id="{C65D5263-E68D-7846-758D-23AC3CAD6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3" y="3437796"/>
            <a:ext cx="4162425" cy="227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4" descr="http://susi.theochem.tuwien.ac.at/img/wien2k_logo_3.gif">
            <a:extLst>
              <a:ext uri="{FF2B5EF4-FFF2-40B4-BE49-F238E27FC236}">
                <a16:creationId xmlns:a16="http://schemas.microsoft.com/office/drawing/2014/main" id="{5D7CC366-4332-C851-6E1C-3B413F61D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6" y="3752859"/>
            <a:ext cx="2368550" cy="267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ABINIT">
            <a:extLst>
              <a:ext uri="{FF2B5EF4-FFF2-40B4-BE49-F238E27FC236}">
                <a16:creationId xmlns:a16="http://schemas.microsoft.com/office/drawing/2014/main" id="{112480A9-E0F5-E256-42C1-AE503F82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103" y="3693328"/>
            <a:ext cx="4008765" cy="183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aussian - Ritme">
            <a:extLst>
              <a:ext uri="{FF2B5EF4-FFF2-40B4-BE49-F238E27FC236}">
                <a16:creationId xmlns:a16="http://schemas.microsoft.com/office/drawing/2014/main" id="{7846CEDF-08BE-FE41-D533-D6699E0EB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4"/>
          <a:stretch/>
        </p:blipFill>
        <p:spPr bwMode="auto">
          <a:xfrm>
            <a:off x="4829287" y="5682970"/>
            <a:ext cx="2890823" cy="158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P2K - Wikipedia">
            <a:extLst>
              <a:ext uri="{FF2B5EF4-FFF2-40B4-BE49-F238E27FC236}">
                <a16:creationId xmlns:a16="http://schemas.microsoft.com/office/drawing/2014/main" id="{2F22716C-897B-16B6-5DD5-5B560D40E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1769480"/>
            <a:ext cx="2455854" cy="245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950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9">
            <a:extLst>
              <a:ext uri="{FF2B5EF4-FFF2-40B4-BE49-F238E27FC236}">
                <a16:creationId xmlns:a16="http://schemas.microsoft.com/office/drawing/2014/main" id="{2893418E-802F-AA18-92F9-4F13547BA9DC}"/>
              </a:ext>
            </a:extLst>
          </p:cNvPr>
          <p:cNvGrpSpPr>
            <a:grpSpLocks/>
          </p:cNvGrpSpPr>
          <p:nvPr/>
        </p:nvGrpSpPr>
        <p:grpSpPr bwMode="auto">
          <a:xfrm>
            <a:off x="198684" y="685800"/>
            <a:ext cx="12607431" cy="7988018"/>
            <a:chOff x="159848" y="188641"/>
            <a:chExt cx="8865349" cy="5616623"/>
          </a:xfrm>
        </p:grpSpPr>
        <p:pic>
          <p:nvPicPr>
            <p:cNvPr id="22531" name="Picture 3">
              <a:extLst>
                <a:ext uri="{FF2B5EF4-FFF2-40B4-BE49-F238E27FC236}">
                  <a16:creationId xmlns:a16="http://schemas.microsoft.com/office/drawing/2014/main" id="{086EBF19-A97F-6D24-7ED3-74AF87566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3" t="24352" r="9915" b="15521"/>
            <a:stretch>
              <a:fillRect/>
            </a:stretch>
          </p:blipFill>
          <p:spPr bwMode="auto">
            <a:xfrm>
              <a:off x="159848" y="188641"/>
              <a:ext cx="8865349" cy="561662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009EA4-D22D-C3C2-7B4A-E447C4781248}"/>
                </a:ext>
              </a:extLst>
            </p:cNvPr>
            <p:cNvSpPr/>
            <p:nvPr/>
          </p:nvSpPr>
          <p:spPr>
            <a:xfrm>
              <a:off x="4611574" y="2984252"/>
              <a:ext cx="368331" cy="147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56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1758F1-AD62-2F8D-71CE-0E416D9F0398}"/>
                </a:ext>
              </a:extLst>
            </p:cNvPr>
            <p:cNvSpPr/>
            <p:nvPr/>
          </p:nvSpPr>
          <p:spPr>
            <a:xfrm>
              <a:off x="4725884" y="4014549"/>
              <a:ext cx="368331" cy="147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56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5B3D35-7687-4BA5-5FBB-4E0EE8336E86}"/>
                </a:ext>
              </a:extLst>
            </p:cNvPr>
            <p:cNvSpPr/>
            <p:nvPr/>
          </p:nvSpPr>
          <p:spPr>
            <a:xfrm>
              <a:off x="4681430" y="5327422"/>
              <a:ext cx="368331" cy="1460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56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6FFB30-84C3-15C2-8226-D29F7F88C8AB}"/>
                </a:ext>
              </a:extLst>
            </p:cNvPr>
            <p:cNvSpPr/>
            <p:nvPr/>
          </p:nvSpPr>
          <p:spPr>
            <a:xfrm>
              <a:off x="4729059" y="1982531"/>
              <a:ext cx="368331" cy="87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56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C94AFC-F098-A7E3-EA4F-7386D516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1" t="19173" r="11955" b="15002"/>
          <a:stretch>
            <a:fillRect/>
          </a:stretch>
        </p:blipFill>
        <p:spPr bwMode="auto">
          <a:xfrm>
            <a:off x="760168" y="457200"/>
            <a:ext cx="11484463" cy="819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28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126FDDF-EE59-E421-ECA2-5ADF3815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61"/>
          <a:stretch/>
        </p:blipFill>
        <p:spPr>
          <a:xfrm>
            <a:off x="482600" y="76200"/>
            <a:ext cx="12055385" cy="96011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8A76A1-2E6A-A784-6C05-4ABC250430D9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A577BDCC-3BAA-B1C6-596D-7AB91CED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4" y="152400"/>
            <a:ext cx="12625551" cy="944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C30E93-D1CE-993A-6612-B6E204A38C7B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1600" y="381000"/>
            <a:ext cx="3911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15" dirty="0"/>
              <a:t>Initial</a:t>
            </a:r>
            <a:r>
              <a:rPr b="1" spc="-195" dirty="0"/>
              <a:t> </a:t>
            </a:r>
            <a:r>
              <a:rPr b="1" spc="210" dirty="0"/>
              <a:t>n(r)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8878" y="1491977"/>
            <a:ext cx="4911090" cy="427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 marR="1689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celldm(1)=10.2625,  nat=2,</a:t>
            </a:r>
            <a:endParaRPr sz="2200">
              <a:latin typeface="Lucida Console"/>
              <a:cs typeface="Lucida Console"/>
            </a:endParaRPr>
          </a:p>
          <a:p>
            <a:pPr marL="180975" marR="236347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ntyp=1,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8878" y="5682977"/>
            <a:ext cx="17100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7216" y="5962377"/>
            <a:ext cx="2719070" cy="640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540"/>
              </a:spcBef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422688"/>
              </p:ext>
            </p:extLst>
          </p:nvPr>
        </p:nvGraphicFramePr>
        <p:xfrm>
          <a:off x="1469828" y="7710412"/>
          <a:ext cx="343280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488878" y="6521177"/>
            <a:ext cx="4571365" cy="23164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219202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5080" indent="16827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200">
              <a:latin typeface="Lucida Console"/>
              <a:cs typeface="Lucida Console"/>
            </a:endParaRPr>
          </a:p>
          <a:p>
            <a:pPr marL="12700" marR="151828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20800" y="1371600"/>
            <a:ext cx="5840730" cy="7645400"/>
            <a:chOff x="530422" y="1416323"/>
            <a:chExt cx="5840730" cy="7645400"/>
          </a:xfrm>
        </p:grpSpPr>
        <p:sp>
          <p:nvSpPr>
            <p:cNvPr id="9" name="object 9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51768" y="5921729"/>
              <a:ext cx="3419475" cy="0"/>
            </a:xfrm>
            <a:custGeom>
              <a:avLst/>
              <a:gdLst/>
              <a:ahLst/>
              <a:cxnLst/>
              <a:rect l="l" t="t" r="r" b="b"/>
              <a:pathLst>
                <a:path w="3419475">
                  <a:moveTo>
                    <a:pt x="3419242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42549" y="586076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254678" y="5670277"/>
            <a:ext cx="187896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C82506"/>
                </a:solidFill>
                <a:latin typeface="Lucida Console"/>
                <a:cs typeface="Lucida Console"/>
              </a:rPr>
              <a:t>startingwfc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74739" y="5670277"/>
            <a:ext cx="3226435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solidFill>
                  <a:srgbClr val="C82506"/>
                </a:solidFill>
                <a:latin typeface="Lucida Console"/>
                <a:cs typeface="Lucida Console"/>
              </a:rPr>
              <a:t>=</a:t>
            </a:r>
            <a:r>
              <a:rPr sz="2200" spc="-110" dirty="0">
                <a:solidFill>
                  <a:srgbClr val="C82506"/>
                </a:solidFill>
                <a:latin typeface="Lucida Console"/>
                <a:cs typeface="Lucida Console"/>
              </a:rPr>
              <a:t> </a:t>
            </a:r>
            <a:r>
              <a:rPr sz="2200" dirty="0">
                <a:solidFill>
                  <a:srgbClr val="C82506"/>
                </a:solidFill>
                <a:latin typeface="Lucida Console"/>
                <a:cs typeface="Lucida Console"/>
              </a:rPr>
              <a:t>‘atomic’(DEFAULT)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=</a:t>
            </a:r>
            <a:r>
              <a:rPr sz="2200" spc="-6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‘random’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420"/>
              </a:lnSpc>
            </a:pPr>
            <a:r>
              <a:rPr sz="2200" dirty="0">
                <a:latin typeface="Lucida Console"/>
                <a:cs typeface="Lucida Console"/>
              </a:rPr>
              <a:t>=</a:t>
            </a:r>
            <a:r>
              <a:rPr sz="2200" spc="-6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‘file’</a:t>
            </a:r>
            <a:endParaRPr sz="22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B950A09-539C-2986-BB59-9E32E6C1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438"/>
          <a:stretch/>
        </p:blipFill>
        <p:spPr>
          <a:xfrm>
            <a:off x="-48345" y="0"/>
            <a:ext cx="11808545" cy="9601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55D239-BF37-2F20-59AA-F868E810412F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CAA2E-B8EC-0E8D-76E4-1E70A4634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1" t="22279" r="10498" b="11961"/>
          <a:stretch>
            <a:fillRect/>
          </a:stretch>
        </p:blipFill>
        <p:spPr bwMode="auto">
          <a:xfrm>
            <a:off x="406400" y="457200"/>
            <a:ext cx="12472991" cy="841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3149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886D6A4-FECE-B03C-04E1-C366EADD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84" t="2363" r="5288" b="15748"/>
          <a:stretch/>
        </p:blipFill>
        <p:spPr>
          <a:xfrm>
            <a:off x="749300" y="685800"/>
            <a:ext cx="11506200" cy="7924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2127B0-2A71-1B89-665A-832FF573EA43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94532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04" dirty="0"/>
              <a:t>Sampling</a:t>
            </a:r>
            <a:r>
              <a:rPr b="1" spc="-140" dirty="0"/>
              <a:t> </a:t>
            </a:r>
            <a:r>
              <a:rPr b="1" spc="225" dirty="0"/>
              <a:t>of</a:t>
            </a:r>
            <a:r>
              <a:rPr b="1" spc="340" dirty="0"/>
              <a:t> </a:t>
            </a:r>
            <a:r>
              <a:rPr b="1" spc="235" dirty="0"/>
              <a:t>the</a:t>
            </a:r>
            <a:r>
              <a:rPr b="1" spc="-140" dirty="0"/>
              <a:t> </a:t>
            </a:r>
            <a:r>
              <a:rPr b="1" spc="240" dirty="0"/>
              <a:t>Brillouin</a:t>
            </a:r>
            <a:r>
              <a:rPr b="1" spc="-140" dirty="0"/>
              <a:t> </a:t>
            </a:r>
            <a:r>
              <a:rPr b="1" spc="155" dirty="0"/>
              <a:t>zone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500" y="1536700"/>
            <a:ext cx="4911090" cy="622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 marR="1689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celldm(1)=10.2625,  nat=2,</a:t>
            </a:r>
            <a:endParaRPr sz="2200">
              <a:latin typeface="Lucida Console"/>
              <a:cs typeface="Lucida Console"/>
            </a:endParaRPr>
          </a:p>
          <a:p>
            <a:pPr marL="180975" marR="236347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ntyp=1,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 marR="320548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  <a:p>
            <a:pPr marL="180975" marR="2028189">
              <a:lnSpc>
                <a:spcPts val="2200"/>
              </a:lnSpc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  <a:p>
            <a:pPr marL="12700" marR="253174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344170" indent="16827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8500" y="7683500"/>
            <a:ext cx="3394075" cy="64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  <a:tabLst>
                <a:tab pos="685800" algn="l"/>
                <a:tab pos="1696720" algn="l"/>
                <a:tab pos="2707005" algn="l"/>
              </a:tabLst>
            </a:pPr>
            <a:r>
              <a:rPr sz="2200" dirty="0">
                <a:latin typeface="Lucida Console"/>
                <a:cs typeface="Lucida Console"/>
              </a:rPr>
              <a:t>Si	0.00	0.00	</a:t>
            </a:r>
            <a:r>
              <a:rPr sz="2200" spc="-5" dirty="0">
                <a:latin typeface="Lucida Console"/>
                <a:cs typeface="Lucida Console"/>
              </a:rPr>
              <a:t>0.00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420"/>
              </a:lnSpc>
              <a:tabLst>
                <a:tab pos="685800" algn="l"/>
                <a:tab pos="1696085" algn="l"/>
                <a:tab pos="2706370" algn="l"/>
              </a:tabLst>
            </a:pPr>
            <a:r>
              <a:rPr sz="2200" dirty="0">
                <a:latin typeface="Lucida Console"/>
                <a:cs typeface="Lucida Console"/>
              </a:rPr>
              <a:t>Si	0.25	0.25	0.25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14648" y="8312422"/>
          <a:ext cx="3197223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400">
                <a:tc gridSpan="7"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K_POINTS</a:t>
                      </a:r>
                      <a:r>
                        <a:rPr sz="2200" spc="-6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200" dirty="0">
                          <a:latin typeface="Lucida Console"/>
                          <a:cs typeface="Lucida Console"/>
                        </a:rPr>
                        <a:t>automatic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4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4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4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1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1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1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530422" y="1416323"/>
            <a:ext cx="6175375" cy="7645400"/>
            <a:chOff x="530422" y="1416323"/>
            <a:chExt cx="6175375" cy="7645400"/>
          </a:xfrm>
        </p:grpSpPr>
        <p:sp>
          <p:nvSpPr>
            <p:cNvPr id="7" name="object 7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73255" y="8446290"/>
              <a:ext cx="2632075" cy="0"/>
            </a:xfrm>
            <a:custGeom>
              <a:avLst/>
              <a:gdLst/>
              <a:ahLst/>
              <a:cxnLst/>
              <a:rect l="l" t="t" r="r" b="b"/>
              <a:pathLst>
                <a:path w="2632075">
                  <a:moveTo>
                    <a:pt x="2632007" y="0"/>
                  </a:moveTo>
                  <a:lnTo>
                    <a:pt x="1269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64035" y="838533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0" y="60960"/>
                  </a:lnTo>
                  <a:lnTo>
                    <a:pt x="12191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9187" y="1801537"/>
            <a:ext cx="4010540" cy="37774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870700" y="6718300"/>
            <a:ext cx="5020945" cy="230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6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automatic</a:t>
            </a:r>
            <a:endParaRPr sz="2200" dirty="0">
              <a:latin typeface="Lucida Console"/>
              <a:cs typeface="Lucida Console"/>
            </a:endParaRPr>
          </a:p>
          <a:p>
            <a:pPr marL="12700">
              <a:lnSpc>
                <a:spcPts val="2420"/>
              </a:lnSpc>
            </a:pPr>
            <a:r>
              <a:rPr sz="2200" dirty="0">
                <a:latin typeface="Lucida Console"/>
                <a:cs typeface="Lucida Console"/>
              </a:rPr>
              <a:t>nk1,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nk2,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nk3,</a:t>
            </a:r>
            <a:r>
              <a:rPr sz="2200" spc="-2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k1,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k2,</a:t>
            </a:r>
            <a:r>
              <a:rPr sz="2200" spc="-1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k3</a:t>
            </a:r>
            <a:endParaRPr sz="2200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 dirty="0">
              <a:latin typeface="Lucida Console"/>
              <a:cs typeface="Lucida Console"/>
            </a:endParaRPr>
          </a:p>
          <a:p>
            <a:pPr marL="12700" marR="5080">
              <a:lnSpc>
                <a:spcPts val="2600"/>
              </a:lnSpc>
            </a:pPr>
            <a:r>
              <a:rPr sz="2200" spc="-10" dirty="0">
                <a:latin typeface="Tahoma"/>
                <a:cs typeface="Tahoma"/>
              </a:rPr>
              <a:t>nk1, nk2, </a:t>
            </a:r>
            <a:r>
              <a:rPr sz="2200" spc="5" dirty="0">
                <a:latin typeface="Tahoma"/>
                <a:cs typeface="Tahoma"/>
              </a:rPr>
              <a:t>nk3 </a:t>
            </a:r>
            <a:r>
              <a:rPr sz="2200" spc="90" dirty="0">
                <a:latin typeface="Tahoma"/>
                <a:cs typeface="Tahoma"/>
              </a:rPr>
              <a:t>as </a:t>
            </a:r>
            <a:r>
              <a:rPr sz="2200" spc="-10" dirty="0">
                <a:latin typeface="Tahoma"/>
                <a:cs typeface="Tahoma"/>
              </a:rPr>
              <a:t>in </a:t>
            </a:r>
            <a:r>
              <a:rPr sz="2200" spc="30" dirty="0">
                <a:latin typeface="Tahoma"/>
                <a:cs typeface="Tahoma"/>
              </a:rPr>
              <a:t>Monkhorst-Pack </a:t>
            </a:r>
            <a:r>
              <a:rPr sz="2200" spc="35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g</a:t>
            </a:r>
            <a:r>
              <a:rPr sz="2200" spc="-40" dirty="0">
                <a:latin typeface="Tahoma"/>
                <a:cs typeface="Tahoma"/>
              </a:rPr>
              <a:t>ri</a:t>
            </a:r>
            <a:r>
              <a:rPr sz="2200" spc="5" dirty="0">
                <a:latin typeface="Tahoma"/>
                <a:cs typeface="Tahoma"/>
              </a:rPr>
              <a:t>d</a:t>
            </a:r>
            <a:r>
              <a:rPr sz="2200" spc="114" dirty="0">
                <a:latin typeface="Tahoma"/>
                <a:cs typeface="Tahoma"/>
              </a:rPr>
              <a:t>s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k1</a:t>
            </a:r>
            <a:r>
              <a:rPr sz="2200" spc="-55" dirty="0">
                <a:latin typeface="Tahoma"/>
                <a:cs typeface="Tahoma"/>
              </a:rPr>
              <a:t>,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k2</a:t>
            </a:r>
            <a:r>
              <a:rPr sz="2200" spc="-55" dirty="0">
                <a:latin typeface="Tahoma"/>
                <a:cs typeface="Tahoma"/>
              </a:rPr>
              <a:t>,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k3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mu</a:t>
            </a:r>
            <a:r>
              <a:rPr sz="2200" spc="-5" dirty="0">
                <a:latin typeface="Tahoma"/>
                <a:cs typeface="Tahoma"/>
              </a:rPr>
              <a:t>st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b</a:t>
            </a:r>
            <a:r>
              <a:rPr sz="2200" spc="65" dirty="0">
                <a:latin typeface="Tahoma"/>
                <a:cs typeface="Tahoma"/>
              </a:rPr>
              <a:t>e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0433FF"/>
                </a:solidFill>
                <a:latin typeface="Tahoma"/>
                <a:cs typeface="Tahoma"/>
              </a:rPr>
              <a:t>0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0433FF"/>
                </a:solidFill>
                <a:latin typeface="Tahoma"/>
                <a:cs typeface="Tahoma"/>
              </a:rPr>
              <a:t>(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0433FF"/>
                </a:solidFill>
                <a:latin typeface="Tahoma"/>
                <a:cs typeface="Tahoma"/>
              </a:rPr>
              <a:t>n</a:t>
            </a:r>
            <a:r>
              <a:rPr sz="2200" spc="25" dirty="0">
                <a:solidFill>
                  <a:srgbClr val="0433FF"/>
                </a:solidFill>
                <a:latin typeface="Tahoma"/>
                <a:cs typeface="Tahoma"/>
              </a:rPr>
              <a:t>o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0433FF"/>
                </a:solidFill>
                <a:latin typeface="Tahoma"/>
                <a:cs typeface="Tahoma"/>
              </a:rPr>
              <a:t>o</a:t>
            </a:r>
            <a:r>
              <a:rPr sz="2200" spc="-130" dirty="0">
                <a:solidFill>
                  <a:srgbClr val="0433FF"/>
                </a:solidFill>
                <a:latin typeface="Tahoma"/>
                <a:cs typeface="Tahoma"/>
              </a:rPr>
              <a:t>f</a:t>
            </a:r>
            <a:r>
              <a:rPr sz="2200" spc="-95" dirty="0">
                <a:solidFill>
                  <a:srgbClr val="0433FF"/>
                </a:solidFill>
                <a:latin typeface="Tahoma"/>
                <a:cs typeface="Tahoma"/>
              </a:rPr>
              <a:t>f</a:t>
            </a:r>
            <a:r>
              <a:rPr sz="2200" spc="90" dirty="0">
                <a:solidFill>
                  <a:srgbClr val="0433FF"/>
                </a:solidFill>
                <a:latin typeface="Tahoma"/>
                <a:cs typeface="Tahoma"/>
              </a:rPr>
              <a:t>se</a:t>
            </a:r>
            <a:r>
              <a:rPr sz="2200" spc="-125" dirty="0">
                <a:solidFill>
                  <a:srgbClr val="0433FF"/>
                </a:solidFill>
                <a:latin typeface="Tahoma"/>
                <a:cs typeface="Tahoma"/>
              </a:rPr>
              <a:t>t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0433FF"/>
                </a:solidFill>
                <a:latin typeface="Tahoma"/>
                <a:cs typeface="Tahoma"/>
              </a:rPr>
              <a:t>)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25" dirty="0">
                <a:latin typeface="Tahoma"/>
                <a:cs typeface="Tahoma"/>
              </a:rPr>
              <a:t>o</a:t>
            </a:r>
            <a:r>
              <a:rPr sz="2200" spc="-55" dirty="0">
                <a:latin typeface="Tahoma"/>
                <a:cs typeface="Tahoma"/>
              </a:rPr>
              <a:t>r  </a:t>
            </a:r>
            <a:r>
              <a:rPr sz="2200" spc="20" dirty="0">
                <a:solidFill>
                  <a:srgbClr val="0433FF"/>
                </a:solidFill>
                <a:latin typeface="Tahoma"/>
                <a:cs typeface="Tahoma"/>
              </a:rPr>
              <a:t>1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0433FF"/>
                </a:solidFill>
                <a:latin typeface="Tahoma"/>
                <a:cs typeface="Tahoma"/>
              </a:rPr>
              <a:t>(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0433FF"/>
                </a:solidFill>
                <a:latin typeface="Tahoma"/>
                <a:cs typeface="Tahoma"/>
              </a:rPr>
              <a:t>g</a:t>
            </a:r>
            <a:r>
              <a:rPr sz="2200" spc="-40" dirty="0">
                <a:solidFill>
                  <a:srgbClr val="0433FF"/>
                </a:solidFill>
                <a:latin typeface="Tahoma"/>
                <a:cs typeface="Tahoma"/>
              </a:rPr>
              <a:t>ri</a:t>
            </a:r>
            <a:r>
              <a:rPr sz="2200" spc="5" dirty="0">
                <a:solidFill>
                  <a:srgbClr val="0433FF"/>
                </a:solidFill>
                <a:latin typeface="Tahoma"/>
                <a:cs typeface="Tahoma"/>
              </a:rPr>
              <a:t>d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0433FF"/>
                </a:solidFill>
                <a:latin typeface="Tahoma"/>
                <a:cs typeface="Tahoma"/>
              </a:rPr>
              <a:t>d</a:t>
            </a:r>
            <a:r>
              <a:rPr sz="2200" spc="-15" dirty="0">
                <a:solidFill>
                  <a:srgbClr val="0433FF"/>
                </a:solidFill>
                <a:latin typeface="Tahoma"/>
                <a:cs typeface="Tahoma"/>
              </a:rPr>
              <a:t>i</a:t>
            </a:r>
            <a:r>
              <a:rPr sz="2200" spc="60" dirty="0">
                <a:solidFill>
                  <a:srgbClr val="0433FF"/>
                </a:solidFill>
                <a:latin typeface="Tahoma"/>
                <a:cs typeface="Tahoma"/>
              </a:rPr>
              <a:t>sp</a:t>
            </a:r>
            <a:r>
              <a:rPr sz="2200" spc="-15" dirty="0">
                <a:solidFill>
                  <a:srgbClr val="0433FF"/>
                </a:solidFill>
                <a:latin typeface="Tahoma"/>
                <a:cs typeface="Tahoma"/>
              </a:rPr>
              <a:t>l</a:t>
            </a:r>
            <a:r>
              <a:rPr sz="2200" spc="65" dirty="0">
                <a:solidFill>
                  <a:srgbClr val="0433FF"/>
                </a:solidFill>
                <a:latin typeface="Tahoma"/>
                <a:cs typeface="Tahoma"/>
              </a:rPr>
              <a:t>a</a:t>
            </a:r>
            <a:r>
              <a:rPr sz="2200" spc="75" dirty="0">
                <a:solidFill>
                  <a:srgbClr val="0433FF"/>
                </a:solidFill>
                <a:latin typeface="Tahoma"/>
                <a:cs typeface="Tahoma"/>
              </a:rPr>
              <a:t>ce</a:t>
            </a:r>
            <a:r>
              <a:rPr sz="2200" spc="5" dirty="0">
                <a:solidFill>
                  <a:srgbClr val="0433FF"/>
                </a:solidFill>
                <a:latin typeface="Tahoma"/>
                <a:cs typeface="Tahoma"/>
              </a:rPr>
              <a:t>d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0433FF"/>
                </a:solidFill>
                <a:latin typeface="Tahoma"/>
                <a:cs typeface="Tahoma"/>
              </a:rPr>
              <a:t>b</a:t>
            </a:r>
            <a:r>
              <a:rPr sz="2200" dirty="0">
                <a:solidFill>
                  <a:srgbClr val="0433FF"/>
                </a:solidFill>
                <a:latin typeface="Tahoma"/>
                <a:cs typeface="Tahoma"/>
              </a:rPr>
              <a:t>y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0433FF"/>
                </a:solidFill>
                <a:latin typeface="Tahoma"/>
                <a:cs typeface="Tahoma"/>
              </a:rPr>
              <a:t>h</a:t>
            </a:r>
            <a:r>
              <a:rPr sz="2200" spc="65" dirty="0">
                <a:solidFill>
                  <a:srgbClr val="0433FF"/>
                </a:solidFill>
                <a:latin typeface="Tahoma"/>
                <a:cs typeface="Tahoma"/>
              </a:rPr>
              <a:t>a</a:t>
            </a:r>
            <a:r>
              <a:rPr sz="2200" spc="-15" dirty="0">
                <a:solidFill>
                  <a:srgbClr val="0433FF"/>
                </a:solidFill>
                <a:latin typeface="Tahoma"/>
                <a:cs typeface="Tahoma"/>
              </a:rPr>
              <a:t>l</a:t>
            </a:r>
            <a:r>
              <a:rPr sz="2200" spc="-90" dirty="0">
                <a:solidFill>
                  <a:srgbClr val="0433FF"/>
                </a:solidFill>
                <a:latin typeface="Tahoma"/>
                <a:cs typeface="Tahoma"/>
              </a:rPr>
              <a:t>f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0433FF"/>
                </a:solidFill>
                <a:latin typeface="Tahoma"/>
                <a:cs typeface="Tahoma"/>
              </a:rPr>
              <a:t>a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0433FF"/>
                </a:solidFill>
                <a:latin typeface="Tahoma"/>
                <a:cs typeface="Tahoma"/>
              </a:rPr>
              <a:t>g</a:t>
            </a:r>
            <a:r>
              <a:rPr sz="2200" spc="-40" dirty="0">
                <a:solidFill>
                  <a:srgbClr val="0433FF"/>
                </a:solidFill>
                <a:latin typeface="Tahoma"/>
                <a:cs typeface="Tahoma"/>
              </a:rPr>
              <a:t>ri</a:t>
            </a:r>
            <a:r>
              <a:rPr sz="2200" spc="5" dirty="0">
                <a:solidFill>
                  <a:srgbClr val="0433FF"/>
                </a:solidFill>
                <a:latin typeface="Tahoma"/>
                <a:cs typeface="Tahoma"/>
              </a:rPr>
              <a:t>d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0433FF"/>
                </a:solidFill>
                <a:latin typeface="Tahoma"/>
                <a:cs typeface="Tahoma"/>
              </a:rPr>
              <a:t>s</a:t>
            </a:r>
            <a:r>
              <a:rPr sz="2200" spc="-10" dirty="0">
                <a:solidFill>
                  <a:srgbClr val="0433FF"/>
                </a:solidFill>
                <a:latin typeface="Tahoma"/>
                <a:cs typeface="Tahoma"/>
              </a:rPr>
              <a:t>t</a:t>
            </a:r>
            <a:r>
              <a:rPr sz="2200" spc="65" dirty="0">
                <a:solidFill>
                  <a:srgbClr val="0433FF"/>
                </a:solidFill>
                <a:latin typeface="Tahoma"/>
                <a:cs typeface="Tahoma"/>
              </a:rPr>
              <a:t>e</a:t>
            </a:r>
            <a:r>
              <a:rPr sz="2200" spc="5" dirty="0">
                <a:solidFill>
                  <a:srgbClr val="0433FF"/>
                </a:solidFill>
                <a:latin typeface="Tahoma"/>
                <a:cs typeface="Tahoma"/>
              </a:rPr>
              <a:t>p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0433FF"/>
                </a:solidFill>
                <a:latin typeface="Tahoma"/>
                <a:cs typeface="Tahoma"/>
              </a:rPr>
              <a:t>i</a:t>
            </a:r>
            <a:r>
              <a:rPr sz="2200" spc="-5" dirty="0">
                <a:solidFill>
                  <a:srgbClr val="0433FF"/>
                </a:solidFill>
                <a:latin typeface="Tahoma"/>
                <a:cs typeface="Tahoma"/>
              </a:rPr>
              <a:t>n  </a:t>
            </a:r>
            <a:r>
              <a:rPr sz="2200" spc="-25" dirty="0">
                <a:solidFill>
                  <a:srgbClr val="0433FF"/>
                </a:solidFill>
                <a:latin typeface="Tahoma"/>
                <a:cs typeface="Tahoma"/>
              </a:rPr>
              <a:t>the</a:t>
            </a:r>
            <a:r>
              <a:rPr sz="2200" spc="-85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0433FF"/>
                </a:solidFill>
                <a:latin typeface="Tahoma"/>
                <a:cs typeface="Tahoma"/>
              </a:rPr>
              <a:t>corresponding</a:t>
            </a:r>
            <a:r>
              <a:rPr sz="2200" spc="-85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0433FF"/>
                </a:solidFill>
                <a:latin typeface="Tahoma"/>
                <a:cs typeface="Tahoma"/>
              </a:rPr>
              <a:t>direction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0433FF"/>
                </a:solidFill>
                <a:latin typeface="Tahoma"/>
                <a:cs typeface="Tahoma"/>
              </a:rPr>
              <a:t>)</a:t>
            </a:r>
            <a:endParaRPr sz="22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5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FAF74B-B419-87CB-2EF4-6FD2ADCA6123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659B296-5BDD-18C6-00EA-716BFCFF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5" y="228600"/>
            <a:ext cx="12472189" cy="929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B11095-8472-2310-DD35-C272A88EF2AD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9D582-A7FA-7DFF-1E64-8A844631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6" r="1534"/>
          <a:stretch/>
        </p:blipFill>
        <p:spPr>
          <a:xfrm>
            <a:off x="406399" y="152400"/>
            <a:ext cx="12344401" cy="9448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07BD92-698C-B3DD-398A-2CBB0D678291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D93DF515-5067-A5FE-0024-9E045F32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83" y="0"/>
            <a:ext cx="12774883" cy="9545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055E8B-794F-09D7-F46E-26B6CD24B7DF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A9D055D0-6A41-8215-22F4-0C8BEF73F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52400"/>
            <a:ext cx="12450697" cy="8991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A128AF-F08D-FEE0-F0D6-EFD329D4CC74}"/>
              </a:ext>
            </a:extLst>
          </p:cNvPr>
          <p:cNvSpPr/>
          <p:nvPr/>
        </p:nvSpPr>
        <p:spPr>
          <a:xfrm>
            <a:off x="11821063" y="8534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381000"/>
            <a:ext cx="7112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40" dirty="0"/>
              <a:t>Solve</a:t>
            </a:r>
            <a:r>
              <a:rPr b="1" spc="-150" dirty="0"/>
              <a:t> </a:t>
            </a:r>
            <a:r>
              <a:rPr b="1" spc="170" dirty="0"/>
              <a:t>wave</a:t>
            </a:r>
            <a:r>
              <a:rPr b="1" spc="-150" dirty="0"/>
              <a:t> </a:t>
            </a:r>
            <a:r>
              <a:rPr b="1" spc="210" dirty="0"/>
              <a:t>equation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500" y="1536700"/>
            <a:ext cx="4911090" cy="427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 marR="1689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celldm(1)=10.2625,  nat=2,</a:t>
            </a:r>
            <a:endParaRPr sz="2200">
              <a:latin typeface="Lucida Console"/>
              <a:cs typeface="Lucida Console"/>
            </a:endParaRPr>
          </a:p>
          <a:p>
            <a:pPr marL="180975" marR="236347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ntyp=1,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8500" y="5727700"/>
            <a:ext cx="17100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838" y="6007100"/>
            <a:ext cx="2719070" cy="640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540"/>
              </a:spcBef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79450" y="7755135"/>
          <a:ext cx="343280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98500" y="6565900"/>
            <a:ext cx="4571365" cy="23164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219202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5080" indent="16827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200">
              <a:latin typeface="Lucida Console"/>
              <a:cs typeface="Lucida Console"/>
            </a:endParaRPr>
          </a:p>
          <a:p>
            <a:pPr marL="12700" marR="151828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0422" y="1416323"/>
            <a:ext cx="5840730" cy="7645400"/>
            <a:chOff x="530422" y="1416323"/>
            <a:chExt cx="5840730" cy="7645400"/>
          </a:xfrm>
        </p:grpSpPr>
        <p:sp>
          <p:nvSpPr>
            <p:cNvPr id="9" name="object 9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51768" y="5921729"/>
              <a:ext cx="3419475" cy="0"/>
            </a:xfrm>
            <a:custGeom>
              <a:avLst/>
              <a:gdLst/>
              <a:ahLst/>
              <a:cxnLst/>
              <a:rect l="l" t="t" r="r" b="b"/>
              <a:pathLst>
                <a:path w="3419475">
                  <a:moveTo>
                    <a:pt x="3419242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42549" y="586076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77000" y="5715000"/>
            <a:ext cx="5918835" cy="64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solidFill>
                  <a:srgbClr val="C82506"/>
                </a:solidFill>
                <a:latin typeface="Lucida Console"/>
                <a:cs typeface="Lucida Console"/>
              </a:rPr>
              <a:t>diagonalization</a:t>
            </a:r>
            <a:r>
              <a:rPr sz="2200" spc="-35" dirty="0">
                <a:solidFill>
                  <a:srgbClr val="C82506"/>
                </a:solidFill>
                <a:latin typeface="Lucida Console"/>
                <a:cs typeface="Lucida Console"/>
              </a:rPr>
              <a:t> </a:t>
            </a:r>
            <a:r>
              <a:rPr sz="2200" dirty="0">
                <a:solidFill>
                  <a:srgbClr val="C82506"/>
                </a:solidFill>
                <a:latin typeface="Lucida Console"/>
                <a:cs typeface="Lucida Console"/>
              </a:rPr>
              <a:t>=</a:t>
            </a:r>
            <a:r>
              <a:rPr sz="2200" spc="-30" dirty="0">
                <a:solidFill>
                  <a:srgbClr val="C82506"/>
                </a:solidFill>
                <a:latin typeface="Lucida Console"/>
                <a:cs typeface="Lucida Console"/>
              </a:rPr>
              <a:t> </a:t>
            </a:r>
            <a:r>
              <a:rPr sz="2200" dirty="0">
                <a:solidFill>
                  <a:srgbClr val="C82506"/>
                </a:solidFill>
                <a:latin typeface="Lucida Console"/>
                <a:cs typeface="Lucida Console"/>
              </a:rPr>
              <a:t>‘david’</a:t>
            </a:r>
            <a:r>
              <a:rPr sz="2200" spc="-55" dirty="0">
                <a:solidFill>
                  <a:srgbClr val="C82506"/>
                </a:solidFill>
                <a:latin typeface="Lucida Console"/>
                <a:cs typeface="Lucida Console"/>
              </a:rPr>
              <a:t> </a:t>
            </a:r>
            <a:r>
              <a:rPr sz="2200" dirty="0">
                <a:solidFill>
                  <a:srgbClr val="C82506"/>
                </a:solidFill>
                <a:latin typeface="Lucida Console"/>
                <a:cs typeface="Lucida Console"/>
              </a:rPr>
              <a:t>(DEFAULT)</a:t>
            </a:r>
            <a:endParaRPr sz="2200" dirty="0">
              <a:latin typeface="Lucida Console"/>
              <a:cs typeface="Lucida Console"/>
            </a:endParaRPr>
          </a:p>
          <a:p>
            <a:pPr marL="503555" algn="ctr">
              <a:lnSpc>
                <a:spcPts val="2420"/>
              </a:lnSpc>
            </a:pPr>
            <a:r>
              <a:rPr sz="2200" dirty="0">
                <a:latin typeface="Lucida Console"/>
                <a:cs typeface="Lucida Console"/>
              </a:rPr>
              <a:t>=</a:t>
            </a:r>
            <a:r>
              <a:rPr sz="2200" spc="-6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‘cg’</a:t>
            </a:r>
            <a:endParaRPr sz="2200" dirty="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FBF598-0BDF-20E6-A42D-C80305D62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8600"/>
            <a:ext cx="11748304" cy="8839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060C66-7C5C-B13C-1EEC-8755DAA5DC21}"/>
              </a:ext>
            </a:extLst>
          </p:cNvPr>
          <p:cNvSpPr/>
          <p:nvPr/>
        </p:nvSpPr>
        <p:spPr>
          <a:xfrm>
            <a:off x="11607800" y="7772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63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380045-576C-7FE8-0963-453827D2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2" y="0"/>
            <a:ext cx="1266399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42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3103C249-7C24-56A6-9EC8-EB2214F01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5" y="152400"/>
            <a:ext cx="12621457" cy="9372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0E7824-C785-1CF0-43B0-C4F994CF793F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79E5DA66-6285-9F5B-3AD0-FA94A224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6" y="76200"/>
            <a:ext cx="12759233" cy="9524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4C353A-1156-19BE-471E-5425E03A7ECB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4500" y="381000"/>
            <a:ext cx="60579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00" dirty="0"/>
              <a:t>Self-consistency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8500" y="1536700"/>
            <a:ext cx="4911090" cy="455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 marR="1689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celldm(1)=10.2625,  nat=2,</a:t>
            </a:r>
            <a:endParaRPr sz="2200">
              <a:latin typeface="Lucida Console"/>
              <a:cs typeface="Lucida Console"/>
            </a:endParaRPr>
          </a:p>
          <a:p>
            <a:pPr marL="180975" marR="236347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ntyp=1,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 marR="320548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838" y="6007100"/>
            <a:ext cx="27190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Console"/>
                <a:cs typeface="Lucida Console"/>
              </a:rPr>
              <a:t>mixing_beta=0.7,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648" y="6356623"/>
            <a:ext cx="2525395" cy="2794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190"/>
              </a:lnSpc>
            </a:pPr>
            <a:r>
              <a:rPr sz="2200" spc="-5" dirty="0">
                <a:latin typeface="Lucida Console"/>
                <a:cs typeface="Lucida Console"/>
              </a:rPr>
              <a:t>conv_thr=1d-8,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8500" y="6565900"/>
            <a:ext cx="4571365" cy="11988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219202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5080" indent="16827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9450" y="7755135"/>
          <a:ext cx="343280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98500" y="8242300"/>
            <a:ext cx="3058160" cy="640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0422" y="1416323"/>
            <a:ext cx="5789930" cy="7645400"/>
            <a:chOff x="530422" y="1416323"/>
            <a:chExt cx="5789930" cy="7645400"/>
          </a:xfrm>
        </p:grpSpPr>
        <p:sp>
          <p:nvSpPr>
            <p:cNvPr id="10" name="object 10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16385" y="6519094"/>
              <a:ext cx="2904490" cy="0"/>
            </a:xfrm>
            <a:custGeom>
              <a:avLst/>
              <a:gdLst/>
              <a:ahLst/>
              <a:cxnLst/>
              <a:rect l="l" t="t" r="r" b="b"/>
              <a:pathLst>
                <a:path w="2904490">
                  <a:moveTo>
                    <a:pt x="2903938" y="0"/>
                  </a:moveTo>
                  <a:lnTo>
                    <a:pt x="1269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7164" y="645813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77000" y="5943600"/>
            <a:ext cx="5955665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50" dirty="0">
                <a:latin typeface="Tahoma"/>
                <a:cs typeface="Tahoma"/>
              </a:rPr>
              <a:t>Convergence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threshold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for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self-consistency: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2600"/>
                </a:solidFill>
                <a:latin typeface="Tahoma"/>
                <a:cs typeface="Tahoma"/>
              </a:rPr>
              <a:t>estimated</a:t>
            </a:r>
            <a:r>
              <a:rPr sz="2400" spc="-85" dirty="0">
                <a:solidFill>
                  <a:srgbClr val="FF2600"/>
                </a:solidFill>
                <a:latin typeface="Tahoma"/>
                <a:cs typeface="Tahoma"/>
              </a:rPr>
              <a:t> </a:t>
            </a:r>
            <a:r>
              <a:rPr sz="2400" spc="10" dirty="0">
                <a:solidFill>
                  <a:srgbClr val="FF2600"/>
                </a:solidFill>
                <a:latin typeface="Tahoma"/>
                <a:cs typeface="Tahoma"/>
              </a:rPr>
              <a:t>energy</a:t>
            </a:r>
            <a:r>
              <a:rPr sz="2400" spc="-85" dirty="0">
                <a:solidFill>
                  <a:srgbClr val="FF2600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2600"/>
                </a:solidFill>
                <a:latin typeface="Tahoma"/>
                <a:cs typeface="Tahoma"/>
              </a:rPr>
              <a:t>error</a:t>
            </a:r>
            <a:r>
              <a:rPr sz="2400" spc="-85" dirty="0">
                <a:solidFill>
                  <a:srgbClr val="FF2600"/>
                </a:solidFill>
                <a:latin typeface="Tahoma"/>
                <a:cs typeface="Tahoma"/>
              </a:rPr>
              <a:t> </a:t>
            </a:r>
            <a:r>
              <a:rPr sz="2400" spc="-345" dirty="0">
                <a:solidFill>
                  <a:srgbClr val="FF2600"/>
                </a:solidFill>
                <a:latin typeface="Tahoma"/>
                <a:cs typeface="Tahoma"/>
              </a:rPr>
              <a:t>&gt;</a:t>
            </a:r>
            <a:r>
              <a:rPr sz="2400" spc="-85" dirty="0">
                <a:solidFill>
                  <a:srgbClr val="FF26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2600"/>
                </a:solidFill>
                <a:latin typeface="Tahoma"/>
                <a:cs typeface="Tahoma"/>
              </a:rPr>
              <a:t>conv_thr</a:t>
            </a:r>
            <a:r>
              <a:rPr sz="2400" spc="-90" dirty="0">
                <a:solidFill>
                  <a:srgbClr val="FF2600"/>
                </a:solidFill>
                <a:latin typeface="Tahoma"/>
                <a:cs typeface="Tahoma"/>
              </a:rPr>
              <a:t> </a:t>
            </a:r>
            <a:r>
              <a:rPr sz="2400" spc="10" dirty="0">
                <a:solidFill>
                  <a:srgbClr val="FF2600"/>
                </a:solidFill>
                <a:latin typeface="Tahoma"/>
                <a:cs typeface="Tahoma"/>
              </a:rPr>
              <a:t>(NO)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30" dirty="0">
                <a:solidFill>
                  <a:srgbClr val="0433FF"/>
                </a:solidFill>
                <a:latin typeface="Tahoma"/>
                <a:cs typeface="Tahoma"/>
              </a:rPr>
              <a:t>o</a:t>
            </a:r>
            <a:r>
              <a:rPr sz="2400" spc="-70" dirty="0">
                <a:solidFill>
                  <a:srgbClr val="0433FF"/>
                </a:solidFill>
                <a:latin typeface="Tahoma"/>
                <a:cs typeface="Tahoma"/>
              </a:rPr>
              <a:t>r</a:t>
            </a:r>
            <a:r>
              <a:rPr sz="2400" spc="-85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0433FF"/>
                </a:solidFill>
                <a:latin typeface="Tahoma"/>
                <a:cs typeface="Tahoma"/>
              </a:rPr>
              <a:t>e</a:t>
            </a:r>
            <a:r>
              <a:rPr sz="2400" spc="-5" dirty="0">
                <a:solidFill>
                  <a:srgbClr val="0433FF"/>
                </a:solidFill>
                <a:latin typeface="Tahoma"/>
                <a:cs typeface="Tahoma"/>
              </a:rPr>
              <a:t>n</a:t>
            </a:r>
            <a:r>
              <a:rPr sz="2400" spc="70" dirty="0">
                <a:solidFill>
                  <a:srgbClr val="0433FF"/>
                </a:solidFill>
                <a:latin typeface="Tahoma"/>
                <a:cs typeface="Tahoma"/>
              </a:rPr>
              <a:t>e</a:t>
            </a:r>
            <a:r>
              <a:rPr sz="2400" spc="-30" dirty="0">
                <a:solidFill>
                  <a:srgbClr val="0433FF"/>
                </a:solidFill>
                <a:latin typeface="Tahoma"/>
                <a:cs typeface="Tahoma"/>
              </a:rPr>
              <a:t>rg</a:t>
            </a:r>
            <a:r>
              <a:rPr sz="2400" dirty="0">
                <a:solidFill>
                  <a:srgbClr val="0433FF"/>
                </a:solidFill>
                <a:latin typeface="Tahoma"/>
                <a:cs typeface="Tahoma"/>
              </a:rPr>
              <a:t>y</a:t>
            </a:r>
            <a:r>
              <a:rPr sz="2400" spc="-85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0433FF"/>
                </a:solidFill>
                <a:latin typeface="Tahoma"/>
                <a:cs typeface="Tahoma"/>
              </a:rPr>
              <a:t>e</a:t>
            </a:r>
            <a:r>
              <a:rPr sz="2400" spc="-35" dirty="0">
                <a:solidFill>
                  <a:srgbClr val="0433FF"/>
                </a:solidFill>
                <a:latin typeface="Tahoma"/>
                <a:cs typeface="Tahoma"/>
              </a:rPr>
              <a:t>rro</a:t>
            </a:r>
            <a:r>
              <a:rPr sz="2400" spc="-70" dirty="0">
                <a:solidFill>
                  <a:srgbClr val="0433FF"/>
                </a:solidFill>
                <a:latin typeface="Tahoma"/>
                <a:cs typeface="Tahoma"/>
              </a:rPr>
              <a:t>r</a:t>
            </a:r>
            <a:r>
              <a:rPr sz="2400" spc="-85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400" spc="-345" dirty="0">
                <a:solidFill>
                  <a:srgbClr val="0433FF"/>
                </a:solidFill>
                <a:latin typeface="Tahoma"/>
                <a:cs typeface="Tahoma"/>
              </a:rPr>
              <a:t>&lt;</a:t>
            </a:r>
            <a:r>
              <a:rPr sz="2400" spc="-85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0433FF"/>
                </a:solidFill>
                <a:latin typeface="Tahoma"/>
                <a:cs typeface="Tahoma"/>
              </a:rPr>
              <a:t>co</a:t>
            </a:r>
            <a:r>
              <a:rPr sz="2400" spc="-5" dirty="0">
                <a:solidFill>
                  <a:srgbClr val="0433FF"/>
                </a:solidFill>
                <a:latin typeface="Tahoma"/>
                <a:cs typeface="Tahoma"/>
              </a:rPr>
              <a:t>n</a:t>
            </a:r>
            <a:r>
              <a:rPr sz="2400" spc="10" dirty="0">
                <a:solidFill>
                  <a:srgbClr val="0433FF"/>
                </a:solidFill>
                <a:latin typeface="Tahoma"/>
                <a:cs typeface="Tahoma"/>
              </a:rPr>
              <a:t>v_</a:t>
            </a:r>
            <a:r>
              <a:rPr sz="2400" spc="-145" dirty="0">
                <a:solidFill>
                  <a:srgbClr val="0433FF"/>
                </a:solidFill>
                <a:latin typeface="Tahoma"/>
                <a:cs typeface="Tahoma"/>
              </a:rPr>
              <a:t>t</a:t>
            </a:r>
            <a:r>
              <a:rPr sz="2400" spc="-5" dirty="0">
                <a:solidFill>
                  <a:srgbClr val="0433FF"/>
                </a:solidFill>
                <a:latin typeface="Tahoma"/>
                <a:cs typeface="Tahoma"/>
              </a:rPr>
              <a:t>h</a:t>
            </a:r>
            <a:r>
              <a:rPr sz="2400" spc="-70" dirty="0">
                <a:solidFill>
                  <a:srgbClr val="0433FF"/>
                </a:solidFill>
                <a:latin typeface="Tahoma"/>
                <a:cs typeface="Tahoma"/>
              </a:rPr>
              <a:t>r</a:t>
            </a:r>
            <a:r>
              <a:rPr sz="2400" spc="-9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0433FF"/>
                </a:solidFill>
                <a:latin typeface="Tahoma"/>
                <a:cs typeface="Tahoma"/>
              </a:rPr>
              <a:t>(YES)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5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3E81BD-3F53-5D9E-0415-BC1A6D4785F7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CC979591-6A0C-F2B5-E50A-3A063017E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1" y="152400"/>
            <a:ext cx="12648345" cy="93725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A88782-102A-6B85-3F37-5B188B3EA980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2100" y="381000"/>
            <a:ext cx="34163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35" dirty="0"/>
              <a:t>new</a:t>
            </a:r>
            <a:r>
              <a:rPr b="1" spc="-190" dirty="0"/>
              <a:t> </a:t>
            </a:r>
            <a:r>
              <a:rPr b="1" spc="210" dirty="0"/>
              <a:t>n(r)</a:t>
            </a:r>
          </a:p>
        </p:txBody>
      </p:sp>
      <p:sp>
        <p:nvSpPr>
          <p:cNvPr id="3" name="object 3"/>
          <p:cNvSpPr/>
          <p:nvPr/>
        </p:nvSpPr>
        <p:spPr>
          <a:xfrm>
            <a:off x="1886026" y="6032500"/>
            <a:ext cx="2861945" cy="279400"/>
          </a:xfrm>
          <a:custGeom>
            <a:avLst/>
            <a:gdLst/>
            <a:ahLst/>
            <a:cxnLst/>
            <a:rect l="l" t="t" r="r" b="b"/>
            <a:pathLst>
              <a:path w="2861945" h="279400">
                <a:moveTo>
                  <a:pt x="2861939" y="0"/>
                </a:moveTo>
                <a:lnTo>
                  <a:pt x="0" y="0"/>
                </a:lnTo>
                <a:lnTo>
                  <a:pt x="0" y="279400"/>
                </a:lnTo>
                <a:lnTo>
                  <a:pt x="2861939" y="279400"/>
                </a:lnTo>
                <a:lnTo>
                  <a:pt x="2861939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69878" y="1491977"/>
            <a:ext cx="4911090" cy="427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 marR="168973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celldm(1)=10.2625,  nat=2,</a:t>
            </a:r>
            <a:endParaRPr sz="2200">
              <a:latin typeface="Lucida Console"/>
              <a:cs typeface="Lucida Console"/>
            </a:endParaRPr>
          </a:p>
          <a:p>
            <a:pPr marL="180975" marR="236347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ntyp=1,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9878" y="5682977"/>
            <a:ext cx="17100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8216" y="5962377"/>
            <a:ext cx="27190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Console"/>
                <a:cs typeface="Lucida Console"/>
              </a:rPr>
              <a:t>mixing_beta=0.7,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9878" y="6241777"/>
            <a:ext cx="4571365" cy="1478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>
              <a:lnSpc>
                <a:spcPts val="2420"/>
              </a:lnSpc>
              <a:spcBef>
                <a:spcPts val="100"/>
              </a:spcBef>
            </a:pPr>
            <a:r>
              <a:rPr sz="2200" spc="-5" dirty="0">
                <a:latin typeface="Lucida Console"/>
                <a:cs typeface="Lucida Console"/>
              </a:rPr>
              <a:t>conv_thr=1d-8,</a:t>
            </a:r>
            <a:endParaRPr sz="2200">
              <a:latin typeface="Lucida Console"/>
              <a:cs typeface="Lucida Console"/>
            </a:endParaRPr>
          </a:p>
          <a:p>
            <a:pPr marL="12700" marR="2192020">
              <a:lnSpc>
                <a:spcPts val="2200"/>
              </a:lnSpc>
              <a:spcBef>
                <a:spcPts val="220"/>
              </a:spcBef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5080" indent="16827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154543"/>
              </p:ext>
            </p:extLst>
          </p:nvPr>
        </p:nvGraphicFramePr>
        <p:xfrm>
          <a:off x="1850828" y="7710412"/>
          <a:ext cx="343280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869878" y="8197577"/>
            <a:ext cx="3058160" cy="640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01800" y="1371600"/>
            <a:ext cx="5710555" cy="7645400"/>
            <a:chOff x="530422" y="1416323"/>
            <a:chExt cx="5710555" cy="7645400"/>
          </a:xfrm>
        </p:grpSpPr>
        <p:sp>
          <p:nvSpPr>
            <p:cNvPr id="11" name="object 11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93393" y="6204837"/>
              <a:ext cx="2547620" cy="0"/>
            </a:xfrm>
            <a:custGeom>
              <a:avLst/>
              <a:gdLst/>
              <a:ahLst/>
              <a:cxnLst/>
              <a:rect l="l" t="t" r="r" b="b"/>
              <a:pathLst>
                <a:path w="2547620">
                  <a:moveTo>
                    <a:pt x="2547325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04493" y="6143877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101600" y="0"/>
                  </a:moveTo>
                  <a:lnTo>
                    <a:pt x="0" y="60960"/>
                  </a:lnTo>
                  <a:lnTo>
                    <a:pt x="101600" y="121920"/>
                  </a:lnTo>
                </a:path>
                <a:path w="101600" h="121920">
                  <a:moveTo>
                    <a:pt x="101600" y="60960"/>
                  </a:moveTo>
                  <a:lnTo>
                    <a:pt x="0" y="6096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622978" y="5594077"/>
            <a:ext cx="4540885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latin typeface="Tahoma"/>
                <a:cs typeface="Tahoma"/>
              </a:rPr>
              <a:t>Mix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5" dirty="0">
                <a:latin typeface="Tahoma"/>
                <a:cs typeface="Tahoma"/>
              </a:rPr>
              <a:t>new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and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5" dirty="0">
                <a:latin typeface="Tahoma"/>
                <a:cs typeface="Tahoma"/>
              </a:rPr>
              <a:t>old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density: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00699"/>
              </a:lnSpc>
            </a:pPr>
            <a:r>
              <a:rPr sz="2400" spc="20" dirty="0">
                <a:latin typeface="Tahoma"/>
                <a:cs typeface="Tahoma"/>
              </a:rPr>
              <a:t>0</a:t>
            </a:r>
            <a:r>
              <a:rPr sz="2400" spc="-65" dirty="0">
                <a:latin typeface="Tahoma"/>
                <a:cs typeface="Tahoma"/>
              </a:rPr>
              <a:t>.</a:t>
            </a:r>
            <a:r>
              <a:rPr sz="2400" spc="20" dirty="0">
                <a:latin typeface="Tahoma"/>
                <a:cs typeface="Tahoma"/>
              </a:rPr>
              <a:t>7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-345" dirty="0">
                <a:latin typeface="Tahoma"/>
                <a:cs typeface="Tahoma"/>
              </a:rPr>
              <a:t>=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70</a:t>
            </a:r>
            <a:r>
              <a:rPr sz="2400" spc="-210" dirty="0">
                <a:latin typeface="Tahoma"/>
                <a:cs typeface="Tahoma"/>
              </a:rPr>
              <a:t>%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o</a:t>
            </a:r>
            <a:r>
              <a:rPr sz="2400" spc="-100" dirty="0">
                <a:latin typeface="Tahoma"/>
                <a:cs typeface="Tahoma"/>
              </a:rPr>
              <a:t>f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-145" dirty="0">
                <a:latin typeface="Tahoma"/>
                <a:cs typeface="Tahoma"/>
              </a:rPr>
              <a:t>t</a:t>
            </a:r>
            <a:r>
              <a:rPr sz="2400" spc="-5" dirty="0">
                <a:latin typeface="Tahoma"/>
                <a:cs typeface="Tahoma"/>
              </a:rPr>
              <a:t>h</a:t>
            </a:r>
            <a:r>
              <a:rPr sz="2400" spc="70" dirty="0">
                <a:latin typeface="Tahoma"/>
                <a:cs typeface="Tahoma"/>
              </a:rPr>
              <a:t>e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433FF"/>
                </a:solidFill>
                <a:latin typeface="Tahoma"/>
                <a:cs typeface="Tahoma"/>
              </a:rPr>
              <a:t>n</a:t>
            </a:r>
            <a:r>
              <a:rPr sz="2400" spc="70" dirty="0">
                <a:solidFill>
                  <a:srgbClr val="0433FF"/>
                </a:solidFill>
                <a:latin typeface="Tahoma"/>
                <a:cs typeface="Tahoma"/>
              </a:rPr>
              <a:t>e</a:t>
            </a:r>
            <a:r>
              <a:rPr sz="2400" spc="-50" dirty="0">
                <a:solidFill>
                  <a:srgbClr val="0433FF"/>
                </a:solidFill>
                <a:latin typeface="Tahoma"/>
                <a:cs typeface="Tahoma"/>
              </a:rPr>
              <a:t>w</a:t>
            </a:r>
            <a:r>
              <a:rPr sz="2400" spc="-85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0433FF"/>
                </a:solidFill>
                <a:latin typeface="Tahoma"/>
                <a:cs typeface="Tahoma"/>
              </a:rPr>
              <a:t>d</a:t>
            </a:r>
            <a:r>
              <a:rPr sz="2400" spc="70" dirty="0">
                <a:solidFill>
                  <a:srgbClr val="0433FF"/>
                </a:solidFill>
                <a:latin typeface="Tahoma"/>
                <a:cs typeface="Tahoma"/>
              </a:rPr>
              <a:t>e</a:t>
            </a:r>
            <a:r>
              <a:rPr sz="2400" spc="-5" dirty="0">
                <a:solidFill>
                  <a:srgbClr val="0433FF"/>
                </a:solidFill>
                <a:latin typeface="Tahoma"/>
                <a:cs typeface="Tahoma"/>
              </a:rPr>
              <a:t>n</a:t>
            </a:r>
            <a:r>
              <a:rPr sz="2400" spc="55" dirty="0">
                <a:solidFill>
                  <a:srgbClr val="0433FF"/>
                </a:solidFill>
                <a:latin typeface="Tahoma"/>
                <a:cs typeface="Tahoma"/>
              </a:rPr>
              <a:t>si</a:t>
            </a:r>
            <a:r>
              <a:rPr sz="2400" spc="-145" dirty="0">
                <a:solidFill>
                  <a:srgbClr val="0433FF"/>
                </a:solidFill>
                <a:latin typeface="Tahoma"/>
                <a:cs typeface="Tahoma"/>
              </a:rPr>
              <a:t>t</a:t>
            </a:r>
            <a:r>
              <a:rPr sz="2400" dirty="0">
                <a:solidFill>
                  <a:srgbClr val="0433FF"/>
                </a:solidFill>
                <a:latin typeface="Tahoma"/>
                <a:cs typeface="Tahoma"/>
              </a:rPr>
              <a:t>y</a:t>
            </a:r>
            <a:r>
              <a:rPr sz="2400" spc="-85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and  </a:t>
            </a:r>
            <a:r>
              <a:rPr sz="2400" spc="-60" dirty="0">
                <a:latin typeface="Tahoma"/>
                <a:cs typeface="Tahoma"/>
              </a:rPr>
              <a:t>30%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of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FF2600"/>
                </a:solidFill>
                <a:latin typeface="Tahoma"/>
                <a:cs typeface="Tahoma"/>
              </a:rPr>
              <a:t>old</a:t>
            </a:r>
            <a:r>
              <a:rPr sz="2400" spc="-90" dirty="0">
                <a:solidFill>
                  <a:srgbClr val="FF2600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FF2600"/>
                </a:solidFill>
                <a:latin typeface="Tahoma"/>
                <a:cs typeface="Tahoma"/>
              </a:rPr>
              <a:t>density</a:t>
            </a:r>
            <a:r>
              <a:rPr sz="2400" spc="-85" dirty="0">
                <a:solidFill>
                  <a:srgbClr val="FF2600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at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first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step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6762" y="317941"/>
            <a:ext cx="68173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60" dirty="0"/>
              <a:t>Structure</a:t>
            </a:r>
            <a:r>
              <a:rPr b="1" spc="-140" dirty="0"/>
              <a:t> </a:t>
            </a:r>
            <a:r>
              <a:rPr b="1" spc="225" dirty="0"/>
              <a:t>of</a:t>
            </a:r>
            <a:r>
              <a:rPr b="1" spc="350" dirty="0"/>
              <a:t> </a:t>
            </a:r>
            <a:r>
              <a:rPr b="1" spc="30" dirty="0"/>
              <a:t>QE</a:t>
            </a:r>
            <a:r>
              <a:rPr b="1" spc="-135" dirty="0"/>
              <a:t> </a:t>
            </a:r>
            <a:r>
              <a:rPr b="1" spc="75" dirty="0"/>
              <a:t>I/O</a:t>
            </a:r>
            <a:r>
              <a:rPr b="1" spc="-135" dirty="0"/>
              <a:t> </a:t>
            </a:r>
            <a:r>
              <a:rPr b="1" spc="220" dirty="0"/>
              <a:t>file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04194" y="2455414"/>
            <a:ext cx="2217420" cy="1105535"/>
            <a:chOff x="1629185" y="2455414"/>
            <a:chExt cx="2217420" cy="1105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9185" y="2455414"/>
              <a:ext cx="2217395" cy="11049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7285" y="2468114"/>
              <a:ext cx="2141195" cy="102873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21309" y="2743200"/>
            <a:ext cx="11722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solidFill>
                  <a:srgbClr val="FFFFFF"/>
                </a:solidFill>
                <a:latin typeface="Tahoma"/>
                <a:cs typeface="Tahoma"/>
              </a:rPr>
              <a:t>input.in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71602" y="2072910"/>
            <a:ext cx="2611755" cy="1870075"/>
            <a:chOff x="5196593" y="2072910"/>
            <a:chExt cx="2611755" cy="18700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6593" y="2072910"/>
              <a:ext cx="2611611" cy="18699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4997" y="2085610"/>
              <a:ext cx="2534805" cy="179373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958309" y="2705100"/>
            <a:ext cx="83946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200" spc="-24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200" spc="-35" dirty="0">
                <a:solidFill>
                  <a:srgbClr val="FFFFFF"/>
                </a:solidFill>
                <a:latin typeface="Tahoma"/>
                <a:cs typeface="Tahoma"/>
              </a:rPr>
              <a:t>.x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14279" y="2455414"/>
            <a:ext cx="7499984" cy="1105535"/>
            <a:chOff x="3939270" y="2455414"/>
            <a:chExt cx="7499984" cy="110553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9270" y="2611628"/>
              <a:ext cx="1164633" cy="7417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0896" y="2611628"/>
              <a:ext cx="1164631" cy="741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1718" y="2455414"/>
              <a:ext cx="2217395" cy="11049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9818" y="2468114"/>
              <a:ext cx="2141195" cy="102873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00009" y="2743200"/>
            <a:ext cx="1607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FFFFFF"/>
                </a:solidFill>
                <a:latin typeface="Tahoma"/>
                <a:cs typeface="Tahoma"/>
              </a:rPr>
              <a:t>output.out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46709" y="1968500"/>
            <a:ext cx="11449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25" dirty="0">
                <a:latin typeface="Tahoma"/>
                <a:cs typeface="Tahoma"/>
              </a:rPr>
              <a:t>T</a:t>
            </a:r>
            <a:r>
              <a:rPr sz="2600" spc="75" dirty="0">
                <a:latin typeface="Tahoma"/>
                <a:cs typeface="Tahoma"/>
              </a:rPr>
              <a:t>e</a:t>
            </a:r>
            <a:r>
              <a:rPr sz="2600" spc="-70" dirty="0">
                <a:latin typeface="Tahoma"/>
                <a:cs typeface="Tahoma"/>
              </a:rPr>
              <a:t>xt</a:t>
            </a:r>
            <a:r>
              <a:rPr sz="2600" spc="-95" dirty="0">
                <a:latin typeface="Tahoma"/>
                <a:cs typeface="Tahoma"/>
              </a:rPr>
              <a:t> </a:t>
            </a:r>
            <a:r>
              <a:rPr sz="2600" spc="-50" dirty="0">
                <a:latin typeface="Tahoma"/>
                <a:cs typeface="Tahoma"/>
              </a:rPr>
              <a:t>fil</a:t>
            </a:r>
            <a:r>
              <a:rPr sz="2600" spc="75" dirty="0">
                <a:latin typeface="Tahoma"/>
                <a:cs typeface="Tahoma"/>
              </a:rPr>
              <a:t>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40809" y="1587500"/>
            <a:ext cx="14757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30" dirty="0">
                <a:latin typeface="Tahoma"/>
                <a:cs typeface="Tahoma"/>
              </a:rPr>
              <a:t>Binary</a:t>
            </a:r>
            <a:r>
              <a:rPr sz="2600" spc="-155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file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28609" y="1968500"/>
            <a:ext cx="11449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25" dirty="0">
                <a:latin typeface="Tahoma"/>
                <a:cs typeface="Tahoma"/>
              </a:rPr>
              <a:t>T</a:t>
            </a:r>
            <a:r>
              <a:rPr sz="2600" spc="75" dirty="0">
                <a:latin typeface="Tahoma"/>
                <a:cs typeface="Tahoma"/>
              </a:rPr>
              <a:t>e</a:t>
            </a:r>
            <a:r>
              <a:rPr sz="2600" spc="-70" dirty="0">
                <a:latin typeface="Tahoma"/>
                <a:cs typeface="Tahoma"/>
              </a:rPr>
              <a:t>xt</a:t>
            </a:r>
            <a:r>
              <a:rPr sz="2600" spc="-95" dirty="0">
                <a:latin typeface="Tahoma"/>
                <a:cs typeface="Tahoma"/>
              </a:rPr>
              <a:t> </a:t>
            </a:r>
            <a:r>
              <a:rPr sz="2600" spc="-50" dirty="0">
                <a:latin typeface="Tahoma"/>
                <a:cs typeface="Tahoma"/>
              </a:rPr>
              <a:t>fil</a:t>
            </a:r>
            <a:r>
              <a:rPr sz="2600" spc="75" dirty="0">
                <a:latin typeface="Tahoma"/>
                <a:cs typeface="Tahoma"/>
              </a:rPr>
              <a:t>e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100236" y="5557560"/>
            <a:ext cx="2217420" cy="1105535"/>
            <a:chOff x="9225227" y="5557560"/>
            <a:chExt cx="2217420" cy="110553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5227" y="5557560"/>
              <a:ext cx="2217395" cy="110493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3327" y="5570261"/>
              <a:ext cx="2141195" cy="102872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400009" y="5854700"/>
            <a:ext cx="1607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mp</a:t>
            </a:r>
            <a:r>
              <a:rPr sz="2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8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8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800" spc="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00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0509" y="5080000"/>
            <a:ext cx="12369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30" dirty="0">
                <a:latin typeface="Tahoma"/>
                <a:cs typeface="Tahoma"/>
              </a:rPr>
              <a:t>Data</a:t>
            </a:r>
            <a:r>
              <a:rPr sz="2600" spc="-165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file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52701" y="6050480"/>
            <a:ext cx="2611755" cy="1870075"/>
            <a:chOff x="5177692" y="6050480"/>
            <a:chExt cx="2611755" cy="187007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7692" y="6050480"/>
              <a:ext cx="2611611" cy="186993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6094" y="6063180"/>
              <a:ext cx="2534805" cy="179373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412209" y="6210300"/>
            <a:ext cx="1900555" cy="14782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8890" algn="ctr">
              <a:lnSpc>
                <a:spcPts val="3800"/>
              </a:lnSpc>
              <a:spcBef>
                <a:spcPts val="260"/>
              </a:spcBef>
            </a:pPr>
            <a:r>
              <a:rPr sz="3200" spc="-80" dirty="0">
                <a:solidFill>
                  <a:srgbClr val="FFFFFF"/>
                </a:solidFill>
                <a:latin typeface="Tahoma"/>
                <a:cs typeface="Tahoma"/>
              </a:rPr>
              <a:t>pw.x, </a:t>
            </a:r>
            <a:r>
              <a:rPr sz="3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ph.x,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Tahoma"/>
                <a:cs typeface="Tahoma"/>
              </a:rPr>
              <a:t>pp.x,</a:t>
            </a:r>
            <a:endParaRPr sz="3200">
              <a:latin typeface="Tahoma"/>
              <a:cs typeface="Tahoma"/>
            </a:endParaRPr>
          </a:p>
          <a:p>
            <a:pPr marL="4445" algn="ctr">
              <a:lnSpc>
                <a:spcPts val="3679"/>
              </a:lnSpc>
            </a:pPr>
            <a:r>
              <a:rPr sz="3200" spc="580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485291" y="6118202"/>
            <a:ext cx="2217420" cy="1734820"/>
            <a:chOff x="1610282" y="6118202"/>
            <a:chExt cx="2217420" cy="1734820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0282" y="6118202"/>
              <a:ext cx="2217395" cy="17344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8382" y="6130903"/>
              <a:ext cx="2141195" cy="165829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564109" y="6388100"/>
            <a:ext cx="2058670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0"/>
              </a:spcBef>
            </a:pP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band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structure,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phonon,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charge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density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795378" y="6589197"/>
            <a:ext cx="5126355" cy="742315"/>
            <a:chOff x="3920369" y="6589197"/>
            <a:chExt cx="5126355" cy="742315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1993" y="6589197"/>
              <a:ext cx="1164631" cy="741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0369" y="6589197"/>
              <a:ext cx="1164631" cy="74170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373609" y="7934959"/>
            <a:ext cx="244856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marR="5080" indent="-127000">
              <a:lnSpc>
                <a:spcPct val="107600"/>
              </a:lnSpc>
              <a:spcBef>
                <a:spcPts val="100"/>
              </a:spcBef>
            </a:pPr>
            <a:r>
              <a:rPr sz="2400" spc="-25" dirty="0">
                <a:solidFill>
                  <a:srgbClr val="C82506"/>
                </a:solidFill>
                <a:latin typeface="Tahoma"/>
                <a:cs typeface="Tahoma"/>
              </a:rPr>
              <a:t>gnuplot,</a:t>
            </a:r>
            <a:r>
              <a:rPr sz="2400" spc="-130" dirty="0">
                <a:solidFill>
                  <a:srgbClr val="C82506"/>
                </a:solidFill>
                <a:latin typeface="Tahoma"/>
                <a:cs typeface="Tahoma"/>
              </a:rPr>
              <a:t> </a:t>
            </a:r>
            <a:r>
              <a:rPr sz="2400" spc="10" dirty="0">
                <a:solidFill>
                  <a:srgbClr val="C82506"/>
                </a:solidFill>
                <a:latin typeface="Tahoma"/>
                <a:cs typeface="Tahoma"/>
              </a:rPr>
              <a:t>xmgrace, </a:t>
            </a:r>
            <a:r>
              <a:rPr sz="2400" spc="-735" dirty="0">
                <a:solidFill>
                  <a:srgbClr val="C82506"/>
                </a:solidFill>
                <a:latin typeface="Tahoma"/>
                <a:cs typeface="Tahoma"/>
              </a:rPr>
              <a:t> </a:t>
            </a:r>
            <a:r>
              <a:rPr sz="2400" spc="20" dirty="0">
                <a:solidFill>
                  <a:srgbClr val="C82506"/>
                </a:solidFill>
                <a:latin typeface="Tahoma"/>
                <a:cs typeface="Tahoma"/>
              </a:rPr>
              <a:t>xcrysden,</a:t>
            </a:r>
            <a:r>
              <a:rPr sz="2400" spc="-114" dirty="0">
                <a:solidFill>
                  <a:srgbClr val="C82506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C82506"/>
                </a:solidFill>
                <a:latin typeface="Tahoma"/>
                <a:cs typeface="Tahoma"/>
              </a:rPr>
              <a:t>Vesta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15409" y="5549900"/>
            <a:ext cx="14757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30" dirty="0">
                <a:latin typeface="Tahoma"/>
                <a:cs typeface="Tahoma"/>
              </a:rPr>
              <a:t>Binary</a:t>
            </a:r>
            <a:r>
              <a:rPr sz="2600" spc="-155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file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00609" y="5638800"/>
            <a:ext cx="21913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70" dirty="0">
                <a:latin typeface="Tahoma"/>
                <a:cs typeface="Tahoma"/>
              </a:rPr>
              <a:t>Text</a:t>
            </a:r>
            <a:r>
              <a:rPr sz="2600" spc="-114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&amp;</a:t>
            </a:r>
            <a:r>
              <a:rPr sz="2600" spc="-114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data</a:t>
            </a:r>
            <a:r>
              <a:rPr sz="2600" spc="-110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file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95045" y="1495498"/>
            <a:ext cx="10765155" cy="7703820"/>
            <a:chOff x="1120036" y="1495498"/>
            <a:chExt cx="10765155" cy="7703820"/>
          </a:xfrm>
        </p:grpSpPr>
        <p:sp>
          <p:nvSpPr>
            <p:cNvPr id="40" name="object 40"/>
            <p:cNvSpPr/>
            <p:nvPr/>
          </p:nvSpPr>
          <p:spPr>
            <a:xfrm>
              <a:off x="9078919" y="1877016"/>
              <a:ext cx="2510155" cy="6944995"/>
            </a:xfrm>
            <a:custGeom>
              <a:avLst/>
              <a:gdLst/>
              <a:ahLst/>
              <a:cxnLst/>
              <a:rect l="l" t="t" r="r" b="b"/>
              <a:pathLst>
                <a:path w="2510154" h="6944995">
                  <a:moveTo>
                    <a:pt x="575545" y="0"/>
                  </a:moveTo>
                  <a:lnTo>
                    <a:pt x="1934466" y="0"/>
                  </a:lnTo>
                  <a:lnTo>
                    <a:pt x="2000463" y="82"/>
                  </a:lnTo>
                  <a:lnTo>
                    <a:pt x="2058025" y="657"/>
                  </a:lnTo>
                  <a:lnTo>
                    <a:pt x="2108666" y="2220"/>
                  </a:lnTo>
                  <a:lnTo>
                    <a:pt x="2153897" y="5262"/>
                  </a:lnTo>
                  <a:lnTo>
                    <a:pt x="2195231" y="10278"/>
                  </a:lnTo>
                  <a:lnTo>
                    <a:pt x="2234179" y="17761"/>
                  </a:lnTo>
                  <a:lnTo>
                    <a:pt x="2272253" y="28204"/>
                  </a:lnTo>
                  <a:lnTo>
                    <a:pt x="2319130" y="49271"/>
                  </a:lnTo>
                  <a:lnTo>
                    <a:pt x="2361989" y="76645"/>
                  </a:lnTo>
                  <a:lnTo>
                    <a:pt x="2400259" y="109752"/>
                  </a:lnTo>
                  <a:lnTo>
                    <a:pt x="2433366" y="148022"/>
                  </a:lnTo>
                  <a:lnTo>
                    <a:pt x="2460740" y="190881"/>
                  </a:lnTo>
                  <a:lnTo>
                    <a:pt x="2481807" y="237758"/>
                  </a:lnTo>
                  <a:lnTo>
                    <a:pt x="2492250" y="275840"/>
                  </a:lnTo>
                  <a:lnTo>
                    <a:pt x="2499733" y="314839"/>
                  </a:lnTo>
                  <a:lnTo>
                    <a:pt x="2504748" y="356315"/>
                  </a:lnTo>
                  <a:lnTo>
                    <a:pt x="2507791" y="401822"/>
                  </a:lnTo>
                  <a:lnTo>
                    <a:pt x="2509353" y="452918"/>
                  </a:lnTo>
                  <a:lnTo>
                    <a:pt x="2509929" y="511159"/>
                  </a:lnTo>
                  <a:lnTo>
                    <a:pt x="2510011" y="578104"/>
                  </a:lnTo>
                  <a:lnTo>
                    <a:pt x="2510011" y="6368892"/>
                  </a:lnTo>
                  <a:lnTo>
                    <a:pt x="2509929" y="6434889"/>
                  </a:lnTo>
                  <a:lnTo>
                    <a:pt x="2509353" y="6492452"/>
                  </a:lnTo>
                  <a:lnTo>
                    <a:pt x="2507791" y="6543093"/>
                  </a:lnTo>
                  <a:lnTo>
                    <a:pt x="2504748" y="6588324"/>
                  </a:lnTo>
                  <a:lnTo>
                    <a:pt x="2499733" y="6629658"/>
                  </a:lnTo>
                  <a:lnTo>
                    <a:pt x="2492250" y="6668605"/>
                  </a:lnTo>
                  <a:lnTo>
                    <a:pt x="2481807" y="6706679"/>
                  </a:lnTo>
                  <a:lnTo>
                    <a:pt x="2460740" y="6753556"/>
                  </a:lnTo>
                  <a:lnTo>
                    <a:pt x="2433366" y="6796415"/>
                  </a:lnTo>
                  <a:lnTo>
                    <a:pt x="2400259" y="6834685"/>
                  </a:lnTo>
                  <a:lnTo>
                    <a:pt x="2361989" y="6867792"/>
                  </a:lnTo>
                  <a:lnTo>
                    <a:pt x="2319130" y="6895166"/>
                  </a:lnTo>
                  <a:lnTo>
                    <a:pt x="2272253" y="6916233"/>
                  </a:lnTo>
                  <a:lnTo>
                    <a:pt x="2234171" y="6926676"/>
                  </a:lnTo>
                  <a:lnTo>
                    <a:pt x="2195171" y="6934159"/>
                  </a:lnTo>
                  <a:lnTo>
                    <a:pt x="2153696" y="6939175"/>
                  </a:lnTo>
                  <a:lnTo>
                    <a:pt x="2108189" y="6942218"/>
                  </a:lnTo>
                  <a:lnTo>
                    <a:pt x="2057093" y="6943780"/>
                  </a:lnTo>
                  <a:lnTo>
                    <a:pt x="1998851" y="6944356"/>
                  </a:lnTo>
                  <a:lnTo>
                    <a:pt x="1931907" y="6944438"/>
                  </a:lnTo>
                  <a:lnTo>
                    <a:pt x="575545" y="6944438"/>
                  </a:lnTo>
                  <a:lnTo>
                    <a:pt x="509548" y="6944356"/>
                  </a:lnTo>
                  <a:lnTo>
                    <a:pt x="451985" y="6943780"/>
                  </a:lnTo>
                  <a:lnTo>
                    <a:pt x="401344" y="6942218"/>
                  </a:lnTo>
                  <a:lnTo>
                    <a:pt x="356113" y="6939175"/>
                  </a:lnTo>
                  <a:lnTo>
                    <a:pt x="314780" y="6934159"/>
                  </a:lnTo>
                  <a:lnTo>
                    <a:pt x="275832" y="6926676"/>
                  </a:lnTo>
                  <a:lnTo>
                    <a:pt x="237758" y="6916233"/>
                  </a:lnTo>
                  <a:lnTo>
                    <a:pt x="190881" y="6895166"/>
                  </a:lnTo>
                  <a:lnTo>
                    <a:pt x="148022" y="6867792"/>
                  </a:lnTo>
                  <a:lnTo>
                    <a:pt x="109752" y="6834685"/>
                  </a:lnTo>
                  <a:lnTo>
                    <a:pt x="76645" y="6796415"/>
                  </a:lnTo>
                  <a:lnTo>
                    <a:pt x="49271" y="6753556"/>
                  </a:lnTo>
                  <a:lnTo>
                    <a:pt x="28204" y="6706679"/>
                  </a:lnTo>
                  <a:lnTo>
                    <a:pt x="17761" y="6668598"/>
                  </a:lnTo>
                  <a:lnTo>
                    <a:pt x="10278" y="6629598"/>
                  </a:lnTo>
                  <a:lnTo>
                    <a:pt x="5262" y="6588123"/>
                  </a:lnTo>
                  <a:lnTo>
                    <a:pt x="2220" y="6542616"/>
                  </a:lnTo>
                  <a:lnTo>
                    <a:pt x="657" y="6491519"/>
                  </a:lnTo>
                  <a:lnTo>
                    <a:pt x="82" y="6433277"/>
                  </a:lnTo>
                  <a:lnTo>
                    <a:pt x="0" y="6366333"/>
                  </a:lnTo>
                  <a:lnTo>
                    <a:pt x="0" y="575545"/>
                  </a:lnTo>
                  <a:lnTo>
                    <a:pt x="82" y="509548"/>
                  </a:lnTo>
                  <a:lnTo>
                    <a:pt x="657" y="451985"/>
                  </a:lnTo>
                  <a:lnTo>
                    <a:pt x="2220" y="401344"/>
                  </a:lnTo>
                  <a:lnTo>
                    <a:pt x="5262" y="356113"/>
                  </a:lnTo>
                  <a:lnTo>
                    <a:pt x="10278" y="314780"/>
                  </a:lnTo>
                  <a:lnTo>
                    <a:pt x="17761" y="275832"/>
                  </a:lnTo>
                  <a:lnTo>
                    <a:pt x="28204" y="237758"/>
                  </a:lnTo>
                  <a:lnTo>
                    <a:pt x="49271" y="190881"/>
                  </a:lnTo>
                  <a:lnTo>
                    <a:pt x="76645" y="148022"/>
                  </a:lnTo>
                  <a:lnTo>
                    <a:pt x="109752" y="109752"/>
                  </a:lnTo>
                  <a:lnTo>
                    <a:pt x="148022" y="76645"/>
                  </a:lnTo>
                  <a:lnTo>
                    <a:pt x="190881" y="49271"/>
                  </a:lnTo>
                  <a:lnTo>
                    <a:pt x="237758" y="28204"/>
                  </a:lnTo>
                  <a:lnTo>
                    <a:pt x="275840" y="17761"/>
                  </a:lnTo>
                  <a:lnTo>
                    <a:pt x="314839" y="10278"/>
                  </a:lnTo>
                  <a:lnTo>
                    <a:pt x="356315" y="5262"/>
                  </a:lnTo>
                  <a:lnTo>
                    <a:pt x="401822" y="2220"/>
                  </a:lnTo>
                  <a:lnTo>
                    <a:pt x="452918" y="657"/>
                  </a:lnTo>
                  <a:lnTo>
                    <a:pt x="511159" y="82"/>
                  </a:lnTo>
                  <a:lnTo>
                    <a:pt x="578104" y="0"/>
                  </a:lnTo>
                  <a:lnTo>
                    <a:pt x="575545" y="0"/>
                  </a:lnTo>
                  <a:close/>
                </a:path>
              </a:pathLst>
            </a:custGeom>
            <a:ln w="381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39086" y="1514548"/>
              <a:ext cx="10727055" cy="3108960"/>
            </a:xfrm>
            <a:custGeom>
              <a:avLst/>
              <a:gdLst/>
              <a:ahLst/>
              <a:cxnLst/>
              <a:rect l="l" t="t" r="r" b="b"/>
              <a:pathLst>
                <a:path w="10727055" h="3108960">
                  <a:moveTo>
                    <a:pt x="291210" y="0"/>
                  </a:moveTo>
                  <a:lnTo>
                    <a:pt x="10435416" y="0"/>
                  </a:lnTo>
                  <a:lnTo>
                    <a:pt x="10491010" y="222"/>
                  </a:lnTo>
                  <a:lnTo>
                    <a:pt x="10535294" y="1783"/>
                  </a:lnTo>
                  <a:lnTo>
                    <a:pt x="10606327" y="14270"/>
                  </a:lnTo>
                  <a:lnTo>
                    <a:pt x="10641160" y="31474"/>
                  </a:lnTo>
                  <a:lnTo>
                    <a:pt x="10671094" y="55532"/>
                  </a:lnTo>
                  <a:lnTo>
                    <a:pt x="10695152" y="85466"/>
                  </a:lnTo>
                  <a:lnTo>
                    <a:pt x="10712356" y="120299"/>
                  </a:lnTo>
                  <a:lnTo>
                    <a:pt x="10724843" y="191494"/>
                  </a:lnTo>
                  <a:lnTo>
                    <a:pt x="10726404" y="236162"/>
                  </a:lnTo>
                  <a:lnTo>
                    <a:pt x="10726627" y="292505"/>
                  </a:lnTo>
                  <a:lnTo>
                    <a:pt x="10726627" y="2817336"/>
                  </a:lnTo>
                  <a:lnTo>
                    <a:pt x="10726404" y="2872930"/>
                  </a:lnTo>
                  <a:lnTo>
                    <a:pt x="10724843" y="2917213"/>
                  </a:lnTo>
                  <a:lnTo>
                    <a:pt x="10712356" y="2988246"/>
                  </a:lnTo>
                  <a:lnTo>
                    <a:pt x="10695152" y="3023080"/>
                  </a:lnTo>
                  <a:lnTo>
                    <a:pt x="10671094" y="3053014"/>
                  </a:lnTo>
                  <a:lnTo>
                    <a:pt x="10641160" y="3077071"/>
                  </a:lnTo>
                  <a:lnTo>
                    <a:pt x="10606327" y="3094276"/>
                  </a:lnTo>
                  <a:lnTo>
                    <a:pt x="10535132" y="3106762"/>
                  </a:lnTo>
                  <a:lnTo>
                    <a:pt x="10490464" y="3108323"/>
                  </a:lnTo>
                  <a:lnTo>
                    <a:pt x="10434120" y="3108545"/>
                  </a:lnTo>
                  <a:lnTo>
                    <a:pt x="291210" y="3108545"/>
                  </a:lnTo>
                  <a:lnTo>
                    <a:pt x="235616" y="3108323"/>
                  </a:lnTo>
                  <a:lnTo>
                    <a:pt x="191332" y="3106762"/>
                  </a:lnTo>
                  <a:lnTo>
                    <a:pt x="120299" y="3094276"/>
                  </a:lnTo>
                  <a:lnTo>
                    <a:pt x="85466" y="3077071"/>
                  </a:lnTo>
                  <a:lnTo>
                    <a:pt x="55532" y="3053014"/>
                  </a:lnTo>
                  <a:lnTo>
                    <a:pt x="31474" y="3023080"/>
                  </a:lnTo>
                  <a:lnTo>
                    <a:pt x="14270" y="2988246"/>
                  </a:lnTo>
                  <a:lnTo>
                    <a:pt x="1783" y="2917051"/>
                  </a:lnTo>
                  <a:lnTo>
                    <a:pt x="222" y="2872383"/>
                  </a:lnTo>
                  <a:lnTo>
                    <a:pt x="0" y="2816040"/>
                  </a:lnTo>
                  <a:lnTo>
                    <a:pt x="0" y="291210"/>
                  </a:lnTo>
                  <a:lnTo>
                    <a:pt x="222" y="235615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38100">
              <a:solidFill>
                <a:srgbClr val="0433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39086" y="5035356"/>
              <a:ext cx="10727055" cy="4145279"/>
            </a:xfrm>
            <a:custGeom>
              <a:avLst/>
              <a:gdLst/>
              <a:ahLst/>
              <a:cxnLst/>
              <a:rect l="l" t="t" r="r" b="b"/>
              <a:pathLst>
                <a:path w="10727055" h="4145279">
                  <a:moveTo>
                    <a:pt x="291210" y="0"/>
                  </a:moveTo>
                  <a:lnTo>
                    <a:pt x="10435416" y="0"/>
                  </a:lnTo>
                  <a:lnTo>
                    <a:pt x="10491010" y="222"/>
                  </a:lnTo>
                  <a:lnTo>
                    <a:pt x="10535294" y="1783"/>
                  </a:lnTo>
                  <a:lnTo>
                    <a:pt x="10606327" y="14270"/>
                  </a:lnTo>
                  <a:lnTo>
                    <a:pt x="10641160" y="31474"/>
                  </a:lnTo>
                  <a:lnTo>
                    <a:pt x="10671094" y="55532"/>
                  </a:lnTo>
                  <a:lnTo>
                    <a:pt x="10695152" y="85466"/>
                  </a:lnTo>
                  <a:lnTo>
                    <a:pt x="10712356" y="120299"/>
                  </a:lnTo>
                  <a:lnTo>
                    <a:pt x="10724843" y="191494"/>
                  </a:lnTo>
                  <a:lnTo>
                    <a:pt x="10726404" y="236162"/>
                  </a:lnTo>
                  <a:lnTo>
                    <a:pt x="10726627" y="292505"/>
                  </a:lnTo>
                  <a:lnTo>
                    <a:pt x="10726627" y="3853493"/>
                  </a:lnTo>
                  <a:lnTo>
                    <a:pt x="10726404" y="3909088"/>
                  </a:lnTo>
                  <a:lnTo>
                    <a:pt x="10724843" y="3953371"/>
                  </a:lnTo>
                  <a:lnTo>
                    <a:pt x="10712356" y="4024405"/>
                  </a:lnTo>
                  <a:lnTo>
                    <a:pt x="10695152" y="4059238"/>
                  </a:lnTo>
                  <a:lnTo>
                    <a:pt x="10671094" y="4089172"/>
                  </a:lnTo>
                  <a:lnTo>
                    <a:pt x="10641160" y="4113229"/>
                  </a:lnTo>
                  <a:lnTo>
                    <a:pt x="10606327" y="4130433"/>
                  </a:lnTo>
                  <a:lnTo>
                    <a:pt x="10535132" y="4142920"/>
                  </a:lnTo>
                  <a:lnTo>
                    <a:pt x="10490464" y="4144481"/>
                  </a:lnTo>
                  <a:lnTo>
                    <a:pt x="10434120" y="4144704"/>
                  </a:lnTo>
                  <a:lnTo>
                    <a:pt x="291210" y="4144704"/>
                  </a:lnTo>
                  <a:lnTo>
                    <a:pt x="235616" y="4144481"/>
                  </a:lnTo>
                  <a:lnTo>
                    <a:pt x="191332" y="4142920"/>
                  </a:lnTo>
                  <a:lnTo>
                    <a:pt x="120299" y="4130433"/>
                  </a:lnTo>
                  <a:lnTo>
                    <a:pt x="85466" y="4113229"/>
                  </a:lnTo>
                  <a:lnTo>
                    <a:pt x="55532" y="4089172"/>
                  </a:lnTo>
                  <a:lnTo>
                    <a:pt x="31474" y="4059238"/>
                  </a:lnTo>
                  <a:lnTo>
                    <a:pt x="14270" y="4024405"/>
                  </a:lnTo>
                  <a:lnTo>
                    <a:pt x="1783" y="3953209"/>
                  </a:lnTo>
                  <a:lnTo>
                    <a:pt x="222" y="3908542"/>
                  </a:lnTo>
                  <a:lnTo>
                    <a:pt x="0" y="3852199"/>
                  </a:lnTo>
                  <a:lnTo>
                    <a:pt x="0" y="291210"/>
                  </a:lnTo>
                  <a:lnTo>
                    <a:pt x="222" y="235615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38100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5227" y="7327276"/>
              <a:ext cx="2217395" cy="110493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3327" y="7339976"/>
              <a:ext cx="2141195" cy="102873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9247609" y="7620000"/>
            <a:ext cx="19234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Tahoma"/>
                <a:cs typeface="Tahoma"/>
              </a:rPr>
              <a:t>input.in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641309" y="6832600"/>
            <a:ext cx="11449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25" dirty="0">
                <a:latin typeface="Tahoma"/>
                <a:cs typeface="Tahoma"/>
              </a:rPr>
              <a:t>T</a:t>
            </a:r>
            <a:r>
              <a:rPr sz="2600" spc="75" dirty="0">
                <a:latin typeface="Tahoma"/>
                <a:cs typeface="Tahoma"/>
              </a:rPr>
              <a:t>e</a:t>
            </a:r>
            <a:r>
              <a:rPr sz="2600" spc="-70" dirty="0">
                <a:latin typeface="Tahoma"/>
                <a:cs typeface="Tahoma"/>
              </a:rPr>
              <a:t>xt</a:t>
            </a:r>
            <a:r>
              <a:rPr sz="2600" spc="-95" dirty="0">
                <a:latin typeface="Tahoma"/>
                <a:cs typeface="Tahoma"/>
              </a:rPr>
              <a:t> </a:t>
            </a:r>
            <a:r>
              <a:rPr sz="2600" spc="-50" dirty="0">
                <a:latin typeface="Tahoma"/>
                <a:cs typeface="Tahoma"/>
              </a:rPr>
              <a:t>fil</a:t>
            </a:r>
            <a:r>
              <a:rPr sz="2600" spc="75" dirty="0">
                <a:latin typeface="Tahoma"/>
                <a:cs typeface="Tahoma"/>
              </a:rPr>
              <a:t>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18409" y="3898900"/>
            <a:ext cx="23228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Lucida Console"/>
                <a:cs typeface="Lucida Console"/>
              </a:rPr>
              <a:t>pw.x</a:t>
            </a:r>
            <a:r>
              <a:rPr sz="2000" spc="-50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&lt;</a:t>
            </a:r>
            <a:r>
              <a:rPr sz="2000" spc="-50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input.in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68491" y="3898900"/>
            <a:ext cx="18637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Lucida Console"/>
                <a:cs typeface="Lucida Console"/>
              </a:rPr>
              <a:t>&gt;</a:t>
            </a:r>
            <a:r>
              <a:rPr sz="2000" spc="-95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output.out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70809" y="4203700"/>
            <a:ext cx="40068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Lucida Console"/>
                <a:cs typeface="Lucida Console"/>
              </a:rPr>
              <a:t>(pw.exe</a:t>
            </a:r>
            <a:r>
              <a:rPr sz="2000" spc="-35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for</a:t>
            </a:r>
            <a:r>
              <a:rPr sz="2000" spc="-30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Windows</a:t>
            </a:r>
            <a:r>
              <a:rPr sz="2000" spc="-35" dirty="0">
                <a:latin typeface="Lucida Console"/>
                <a:cs typeface="Lucida Console"/>
              </a:rPr>
              <a:t> </a:t>
            </a:r>
            <a:r>
              <a:rPr sz="2000" spc="-5" dirty="0">
                <a:latin typeface="Lucida Console"/>
                <a:cs typeface="Lucida Console"/>
              </a:rPr>
              <a:t>users)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41909" y="3479800"/>
            <a:ext cx="1731645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63500" algn="just">
              <a:lnSpc>
                <a:spcPct val="100699"/>
              </a:lnSpc>
              <a:spcBef>
                <a:spcPts val="80"/>
              </a:spcBef>
            </a:pPr>
            <a:r>
              <a:rPr sz="2400" spc="-60" dirty="0">
                <a:solidFill>
                  <a:srgbClr val="C82506"/>
                </a:solidFill>
                <a:latin typeface="Tahoma"/>
                <a:cs typeface="Tahoma"/>
              </a:rPr>
              <a:t>Notepad++, </a:t>
            </a:r>
            <a:r>
              <a:rPr sz="2400" spc="-740" dirty="0">
                <a:solidFill>
                  <a:srgbClr val="C82506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C82506"/>
                </a:solidFill>
                <a:latin typeface="Tahoma"/>
                <a:cs typeface="Tahoma"/>
              </a:rPr>
              <a:t>Wordpad,</a:t>
            </a:r>
            <a:r>
              <a:rPr sz="2400" spc="-160" dirty="0">
                <a:solidFill>
                  <a:srgbClr val="C82506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C82506"/>
                </a:solidFill>
                <a:latin typeface="Tahoma"/>
                <a:cs typeface="Tahoma"/>
              </a:rPr>
              <a:t>vi, </a:t>
            </a:r>
            <a:r>
              <a:rPr sz="2400" spc="-735" dirty="0">
                <a:solidFill>
                  <a:srgbClr val="C82506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C82506"/>
                </a:solidFill>
                <a:latin typeface="Tahoma"/>
                <a:cs typeface="Tahoma"/>
              </a:rPr>
              <a:t>emacs,</a:t>
            </a:r>
            <a:r>
              <a:rPr sz="2400" spc="-105" dirty="0">
                <a:solidFill>
                  <a:srgbClr val="C82506"/>
                </a:solidFill>
                <a:latin typeface="Tahoma"/>
                <a:cs typeface="Tahoma"/>
              </a:rPr>
              <a:t> </a:t>
            </a:r>
            <a:r>
              <a:rPr sz="2400" spc="434" dirty="0">
                <a:solidFill>
                  <a:srgbClr val="C82506"/>
                </a:solidFill>
                <a:latin typeface="Tahoma"/>
                <a:cs typeface="Tahoma"/>
              </a:rPr>
              <a:t>…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349209" y="3479800"/>
            <a:ext cx="1731645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50800" algn="just">
              <a:lnSpc>
                <a:spcPct val="100699"/>
              </a:lnSpc>
              <a:spcBef>
                <a:spcPts val="80"/>
              </a:spcBef>
            </a:pPr>
            <a:r>
              <a:rPr sz="2400" spc="-60" dirty="0">
                <a:solidFill>
                  <a:srgbClr val="C82506"/>
                </a:solidFill>
                <a:latin typeface="Tahoma"/>
                <a:cs typeface="Tahoma"/>
              </a:rPr>
              <a:t>Notepad++, </a:t>
            </a:r>
            <a:r>
              <a:rPr sz="2400" spc="-740" dirty="0">
                <a:solidFill>
                  <a:srgbClr val="C82506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C82506"/>
                </a:solidFill>
                <a:latin typeface="Tahoma"/>
                <a:cs typeface="Tahoma"/>
              </a:rPr>
              <a:t>Wordpad,</a:t>
            </a:r>
            <a:r>
              <a:rPr sz="2400" spc="-160" dirty="0">
                <a:solidFill>
                  <a:srgbClr val="C82506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C82506"/>
                </a:solidFill>
                <a:latin typeface="Tahoma"/>
                <a:cs typeface="Tahoma"/>
              </a:rPr>
              <a:t>vi, </a:t>
            </a:r>
            <a:r>
              <a:rPr sz="2400" spc="-735" dirty="0">
                <a:solidFill>
                  <a:srgbClr val="C82506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C82506"/>
                </a:solidFill>
                <a:latin typeface="Tahoma"/>
                <a:cs typeface="Tahoma"/>
              </a:rPr>
              <a:t>emacs,</a:t>
            </a:r>
            <a:r>
              <a:rPr sz="2400" spc="-105" dirty="0">
                <a:solidFill>
                  <a:srgbClr val="C82506"/>
                </a:solidFill>
                <a:latin typeface="Tahoma"/>
                <a:cs typeface="Tahoma"/>
              </a:rPr>
              <a:t> </a:t>
            </a:r>
            <a:r>
              <a:rPr sz="2400" spc="434" dirty="0">
                <a:solidFill>
                  <a:srgbClr val="C82506"/>
                </a:solidFill>
                <a:latin typeface="Tahoma"/>
                <a:cs typeface="Tahoma"/>
              </a:rPr>
              <a:t>…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05709" y="8013700"/>
            <a:ext cx="43135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Lucida Console"/>
                <a:cs typeface="Lucida Console"/>
              </a:rPr>
              <a:t>pw.x</a:t>
            </a:r>
            <a:r>
              <a:rPr sz="2000" spc="-25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&lt;</a:t>
            </a:r>
            <a:r>
              <a:rPr sz="2000" spc="-25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input.in</a:t>
            </a:r>
            <a:r>
              <a:rPr sz="2000" spc="-25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&gt;</a:t>
            </a:r>
            <a:r>
              <a:rPr sz="2000" spc="-25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output.out </a:t>
            </a:r>
            <a:r>
              <a:rPr sz="2000" spc="-1190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(pw.exe</a:t>
            </a:r>
            <a:r>
              <a:rPr sz="2000" spc="-25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for</a:t>
            </a:r>
            <a:r>
              <a:rPr sz="2000" spc="-25" dirty="0">
                <a:latin typeface="Lucida Console"/>
                <a:cs typeface="Lucida Console"/>
              </a:rPr>
              <a:t> </a:t>
            </a:r>
            <a:r>
              <a:rPr sz="2000" dirty="0">
                <a:latin typeface="Lucida Console"/>
                <a:cs typeface="Lucida Console"/>
              </a:rPr>
              <a:t>Windows</a:t>
            </a:r>
            <a:r>
              <a:rPr sz="2000" spc="-25" dirty="0">
                <a:latin typeface="Lucida Console"/>
                <a:cs typeface="Lucida Console"/>
              </a:rPr>
              <a:t> </a:t>
            </a:r>
            <a:r>
              <a:rPr sz="2000" spc="-5" dirty="0">
                <a:latin typeface="Lucida Console"/>
                <a:cs typeface="Lucida Console"/>
              </a:rPr>
              <a:t>users)</a:t>
            </a:r>
            <a:endParaRPr sz="2000">
              <a:latin typeface="Lucida Console"/>
              <a:cs typeface="Lucida Console"/>
            </a:endParaRPr>
          </a:p>
        </p:txBody>
      </p:sp>
      <p:pic>
        <p:nvPicPr>
          <p:cNvPr id="47" name="Picture 12" descr="QUANTUMESPRESSO">
            <a:extLst>
              <a:ext uri="{FF2B5EF4-FFF2-40B4-BE49-F238E27FC236}">
                <a16:creationId xmlns:a16="http://schemas.microsoft.com/office/drawing/2014/main" id="{8678BF21-6106-4EDF-6AC8-B3DD9AFC1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2900"/>
            <a:ext cx="2820321" cy="121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9B4DA-A39E-9ADA-C5BF-A92D8236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01" y="152400"/>
            <a:ext cx="12313197" cy="929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9A158E-500C-A261-F251-8828C97B71ED}"/>
              </a:ext>
            </a:extLst>
          </p:cNvPr>
          <p:cNvSpPr/>
          <p:nvPr/>
        </p:nvSpPr>
        <p:spPr>
          <a:xfrm>
            <a:off x="12380095" y="8241405"/>
            <a:ext cx="38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10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1ED6F9F7-15A9-7685-C2C0-125ACE17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12395200" cy="929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9F6153-8779-5D3E-C8CC-530483F61C22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1BB110-95CF-8E46-007C-50465677026F}"/>
              </a:ext>
            </a:extLst>
          </p:cNvPr>
          <p:cNvSpPr txBox="1"/>
          <p:nvPr/>
        </p:nvSpPr>
        <p:spPr>
          <a:xfrm>
            <a:off x="1473200" y="4368968"/>
            <a:ext cx="11277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Forces &amp; Geometry Optimization </a:t>
            </a:r>
          </a:p>
        </p:txBody>
      </p:sp>
    </p:spTree>
    <p:extLst>
      <p:ext uri="{BB962C8B-B14F-4D97-AF65-F5344CB8AC3E}">
        <p14:creationId xmlns:p14="http://schemas.microsoft.com/office/powerpoint/2010/main" val="988322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06516F46-BEDD-CBA6-7383-FB613625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" t="4724" b="3937"/>
          <a:stretch/>
        </p:blipFill>
        <p:spPr>
          <a:xfrm>
            <a:off x="254000" y="152401"/>
            <a:ext cx="12522607" cy="88392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2FB1862-3E16-570E-973E-F0AB2D6408F7}"/>
              </a:ext>
            </a:extLst>
          </p:cNvPr>
          <p:cNvCxnSpPr>
            <a:cxnSpLocks/>
          </p:cNvCxnSpPr>
          <p:nvPr/>
        </p:nvCxnSpPr>
        <p:spPr>
          <a:xfrm>
            <a:off x="2298521" y="3048001"/>
            <a:ext cx="990600" cy="0"/>
          </a:xfrm>
          <a:prstGeom prst="straightConnector1">
            <a:avLst/>
          </a:prstGeom>
          <a:ln w="5080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B42B99C-445A-EEAD-9989-15B69751D6A4}"/>
              </a:ext>
            </a:extLst>
          </p:cNvPr>
          <p:cNvSpPr txBox="1"/>
          <p:nvPr/>
        </p:nvSpPr>
        <p:spPr>
          <a:xfrm>
            <a:off x="330200" y="2514601"/>
            <a:ext cx="229369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1" dirty="0">
                <a:solidFill>
                  <a:srgbClr val="0000FF"/>
                </a:solidFill>
              </a:rPr>
              <a:t>Inner SCF loop for electronic iterations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F2F8D8-258B-4913-C0B5-477F9D58F656}"/>
              </a:ext>
            </a:extLst>
          </p:cNvPr>
          <p:cNvSpPr txBox="1"/>
          <p:nvPr/>
        </p:nvSpPr>
        <p:spPr>
          <a:xfrm>
            <a:off x="11074400" y="6172578"/>
            <a:ext cx="1905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1" dirty="0"/>
              <a:t>Outer loop for ionic iterations 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4EE73A9-86F0-EA8C-BE26-6E59E6CE1B93}"/>
              </a:ext>
            </a:extLst>
          </p:cNvPr>
          <p:cNvCxnSpPr>
            <a:cxnSpLocks/>
          </p:cNvCxnSpPr>
          <p:nvPr/>
        </p:nvCxnSpPr>
        <p:spPr>
          <a:xfrm flipH="1" flipV="1">
            <a:off x="10160000" y="6019801"/>
            <a:ext cx="914400" cy="68580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4AE41E1-4899-4CB9-29D0-793868E535A2}"/>
              </a:ext>
            </a:extLst>
          </p:cNvPr>
          <p:cNvCxnSpPr/>
          <p:nvPr/>
        </p:nvCxnSpPr>
        <p:spPr>
          <a:xfrm>
            <a:off x="8788400" y="8798418"/>
            <a:ext cx="0" cy="3048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EA8757-84E7-3EB1-DDC6-E1258BECFAEF}"/>
              </a:ext>
            </a:extLst>
          </p:cNvPr>
          <p:cNvCxnSpPr/>
          <p:nvPr/>
        </p:nvCxnSpPr>
        <p:spPr>
          <a:xfrm>
            <a:off x="8788400" y="9103218"/>
            <a:ext cx="16002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B0294CC-09E1-A167-D7E6-52361580861A}"/>
              </a:ext>
            </a:extLst>
          </p:cNvPr>
          <p:cNvSpPr txBox="1"/>
          <p:nvPr/>
        </p:nvSpPr>
        <p:spPr>
          <a:xfrm>
            <a:off x="8788399" y="9079469"/>
            <a:ext cx="1413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Forces =0?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070F92C-E839-E21C-D66C-8C4F9BABCA2D}"/>
              </a:ext>
            </a:extLst>
          </p:cNvPr>
          <p:cNvSpPr/>
          <p:nvPr/>
        </p:nvSpPr>
        <p:spPr>
          <a:xfrm>
            <a:off x="10388600" y="8798418"/>
            <a:ext cx="2388002" cy="5741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0F0BBE-5B25-8AC7-35FA-AC322832AF09}"/>
              </a:ext>
            </a:extLst>
          </p:cNvPr>
          <p:cNvSpPr txBox="1"/>
          <p:nvPr/>
        </p:nvSpPr>
        <p:spPr>
          <a:xfrm>
            <a:off x="10463772" y="8882483"/>
            <a:ext cx="2312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Structure Optimized!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5DE46-7548-DC06-CE72-FB52B8EE2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7" t="17099" r="12831" b="16286"/>
          <a:stretch>
            <a:fillRect/>
          </a:stretch>
        </p:blipFill>
        <p:spPr bwMode="auto">
          <a:xfrm>
            <a:off x="1016000" y="304800"/>
            <a:ext cx="11277600" cy="884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577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800" y="381000"/>
            <a:ext cx="7213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60" dirty="0"/>
              <a:t>Structure</a:t>
            </a:r>
            <a:r>
              <a:rPr b="1" spc="-145" dirty="0"/>
              <a:t> </a:t>
            </a:r>
            <a:r>
              <a:rPr b="1" spc="21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215231" y="6097201"/>
            <a:ext cx="3030855" cy="228600"/>
          </a:xfrm>
          <a:custGeom>
            <a:avLst/>
            <a:gdLst/>
            <a:ahLst/>
            <a:cxnLst/>
            <a:rect l="l" t="t" r="r" b="b"/>
            <a:pathLst>
              <a:path w="3030854" h="228600">
                <a:moveTo>
                  <a:pt x="3030289" y="0"/>
                </a:moveTo>
                <a:lnTo>
                  <a:pt x="0" y="0"/>
                </a:lnTo>
                <a:lnTo>
                  <a:pt x="0" y="228600"/>
                </a:lnTo>
                <a:lnTo>
                  <a:pt x="3030289" y="228600"/>
                </a:lnTo>
                <a:lnTo>
                  <a:pt x="3030289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7890" y="1231680"/>
            <a:ext cx="1128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Console"/>
                <a:cs typeface="Lucida Console"/>
              </a:rPr>
              <a:t>&amp;CONTROL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5231" y="1525201"/>
            <a:ext cx="3443604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spc="-5" dirty="0">
                <a:latin typeface="Lucida Console"/>
                <a:cs typeface="Lucida Console"/>
              </a:rPr>
              <a:t>calculation=‘vc-relax',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5621" y="1688880"/>
            <a:ext cx="3884929" cy="98551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459"/>
              </a:spcBef>
            </a:pPr>
            <a:r>
              <a:rPr sz="1800" dirty="0">
                <a:latin typeface="Lucida Console"/>
                <a:cs typeface="Lucida Console"/>
              </a:rPr>
              <a:t>restart_mode='from_scratch',  prefix='si',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spc="-5" dirty="0">
                <a:latin typeface="Lucida Console"/>
                <a:cs typeface="Lucida Console"/>
              </a:rPr>
              <a:t>pseudo_dir='../pseudo/', </a:t>
            </a:r>
            <a:r>
              <a:rPr sz="1800" dirty="0">
                <a:latin typeface="Lucida Console"/>
                <a:cs typeface="Lucida Console"/>
              </a:rPr>
              <a:t> </a:t>
            </a:r>
            <a:r>
              <a:rPr sz="1800" spc="-5" dirty="0">
                <a:latin typeface="Lucida Console"/>
                <a:cs typeface="Lucida Console"/>
              </a:rPr>
              <a:t>outdir=‘../tmp/',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5231" y="2668201"/>
            <a:ext cx="2893060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spc="-5" dirty="0">
                <a:latin typeface="Lucida Console"/>
                <a:cs typeface="Lucida Console"/>
              </a:rPr>
              <a:t>forc_conv_thr=1d-5,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7890" y="2831880"/>
            <a:ext cx="2644775" cy="3042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1658620">
              <a:lnSpc>
                <a:spcPts val="1800"/>
              </a:lnSpc>
              <a:spcBef>
                <a:spcPts val="459"/>
              </a:spcBef>
            </a:pPr>
            <a:r>
              <a:rPr sz="1800" dirty="0">
                <a:latin typeface="Lucida Console"/>
                <a:cs typeface="Lucida Console"/>
              </a:rPr>
              <a:t>/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&amp;SYSTEM</a:t>
            </a:r>
            <a:endParaRPr sz="1800">
              <a:latin typeface="Lucida Console"/>
              <a:cs typeface="Lucida Console"/>
            </a:endParaRPr>
          </a:p>
          <a:p>
            <a:pPr marL="149860" marR="5080">
              <a:lnSpc>
                <a:spcPts val="1800"/>
              </a:lnSpc>
            </a:pPr>
            <a:r>
              <a:rPr sz="1800" dirty="0">
                <a:latin typeface="Lucida Console"/>
                <a:cs typeface="Lucida Console"/>
              </a:rPr>
              <a:t>ibrav=2,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celldm(1)=10.2625,  nat=2,</a:t>
            </a:r>
            <a:endParaRPr sz="1800">
              <a:latin typeface="Lucida Console"/>
              <a:cs typeface="Lucida Console"/>
            </a:endParaRPr>
          </a:p>
          <a:p>
            <a:pPr marL="149860" marR="556260">
              <a:lnSpc>
                <a:spcPts val="1800"/>
              </a:lnSpc>
            </a:pPr>
            <a:r>
              <a:rPr sz="1800" dirty="0">
                <a:latin typeface="Lucida Console"/>
                <a:cs typeface="Lucida Console"/>
              </a:rPr>
              <a:t>ntyp=1,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ecutwfc=60.0, </a:t>
            </a:r>
            <a:r>
              <a:rPr sz="1800" spc="-107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ecutrho=720.0,</a:t>
            </a:r>
            <a:endParaRPr sz="1800">
              <a:latin typeface="Lucida Console"/>
              <a:cs typeface="Lucida Console"/>
            </a:endParaRPr>
          </a:p>
          <a:p>
            <a:pPr marL="12700" marR="1245235">
              <a:lnSpc>
                <a:spcPts val="1800"/>
              </a:lnSpc>
            </a:pPr>
            <a:r>
              <a:rPr sz="1800" dirty="0">
                <a:latin typeface="Lucida Console"/>
                <a:cs typeface="Lucida Console"/>
              </a:rPr>
              <a:t>/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&amp;ELECTRONS</a:t>
            </a:r>
            <a:endParaRPr sz="1800">
              <a:latin typeface="Lucida Console"/>
              <a:cs typeface="Lucida Console"/>
            </a:endParaRPr>
          </a:p>
          <a:p>
            <a:pPr marL="149860" marR="281940">
              <a:lnSpc>
                <a:spcPts val="1800"/>
              </a:lnSpc>
            </a:pPr>
            <a:r>
              <a:rPr sz="1800" spc="-5" dirty="0">
                <a:latin typeface="Lucida Console"/>
                <a:cs typeface="Lucida Console"/>
              </a:rPr>
              <a:t>mixing_beta=0.7,  conv_thr=1d-8,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800"/>
              </a:lnSpc>
            </a:pPr>
            <a:r>
              <a:rPr sz="1800" dirty="0">
                <a:latin typeface="Lucida Console"/>
                <a:cs typeface="Lucida Console"/>
              </a:rPr>
              <a:t>/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5231" y="5868601"/>
            <a:ext cx="826769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&amp;IONS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5231" y="6097201"/>
            <a:ext cx="30308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ion_dynamics='bfgs',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5231" y="6325801"/>
            <a:ext cx="275590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/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5231" y="6554400"/>
            <a:ext cx="826769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&amp;CELL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5231" y="6783000"/>
            <a:ext cx="3168650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cell_dynamics='bfgs',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5231" y="7011600"/>
            <a:ext cx="1652905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press=0.0,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5231" y="7240200"/>
            <a:ext cx="2767965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spc="-5" dirty="0">
                <a:latin typeface="Lucida Console"/>
                <a:cs typeface="Lucida Console"/>
              </a:rPr>
              <a:t>press_conv_thr=0.5,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7890" y="7403880"/>
            <a:ext cx="3745229" cy="1899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1794510">
              <a:lnSpc>
                <a:spcPts val="1800"/>
              </a:lnSpc>
              <a:spcBef>
                <a:spcPts val="459"/>
              </a:spcBef>
            </a:pPr>
            <a:r>
              <a:rPr sz="1800" dirty="0">
                <a:latin typeface="Lucida Console"/>
                <a:cs typeface="Lucida Console"/>
              </a:rPr>
              <a:t>/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ATOMIC_SPECIES</a:t>
            </a:r>
            <a:endParaRPr sz="1800">
              <a:latin typeface="Lucida Console"/>
              <a:cs typeface="Lucida Console"/>
            </a:endParaRPr>
          </a:p>
          <a:p>
            <a:pPr marL="12700" marR="5080" indent="137160">
              <a:lnSpc>
                <a:spcPts val="1800"/>
              </a:lnSpc>
            </a:pPr>
            <a:r>
              <a:rPr sz="1800" dirty="0">
                <a:latin typeface="Lucida Console"/>
                <a:cs typeface="Lucida Console"/>
              </a:rPr>
              <a:t>Si</a:t>
            </a:r>
            <a:r>
              <a:rPr sz="1800" spc="-4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28.0855</a:t>
            </a:r>
            <a:r>
              <a:rPr sz="1800" spc="-40" dirty="0">
                <a:latin typeface="Lucida Console"/>
                <a:cs typeface="Lucida Console"/>
              </a:rPr>
              <a:t> </a:t>
            </a:r>
            <a:r>
              <a:rPr sz="1800" spc="-5" dirty="0">
                <a:latin typeface="Lucida Console"/>
                <a:cs typeface="Lucida Console"/>
              </a:rPr>
              <a:t>Si.pbe-rrkj.UPF </a:t>
            </a:r>
            <a:r>
              <a:rPr sz="1800" spc="-107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ATOMIC_POSITIONS</a:t>
            </a:r>
            <a:r>
              <a:rPr sz="1800" spc="-20" dirty="0">
                <a:latin typeface="Lucida Console"/>
                <a:cs typeface="Lucida Console"/>
              </a:rPr>
              <a:t> </a:t>
            </a:r>
            <a:r>
              <a:rPr sz="1800" spc="-5" dirty="0">
                <a:latin typeface="Lucida Console"/>
                <a:cs typeface="Lucida Console"/>
              </a:rPr>
              <a:t>(alat)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620"/>
              </a:lnSpc>
              <a:tabLst>
                <a:tab pos="563245" algn="l"/>
                <a:tab pos="1390015" algn="l"/>
                <a:tab pos="2216785" algn="l"/>
              </a:tabLst>
            </a:pPr>
            <a:r>
              <a:rPr sz="1800" dirty="0">
                <a:latin typeface="Lucida Console"/>
                <a:cs typeface="Lucida Console"/>
              </a:rPr>
              <a:t>Si	0.00	0.00	</a:t>
            </a:r>
            <a:r>
              <a:rPr sz="1800" spc="-5" dirty="0">
                <a:latin typeface="Lucida Console"/>
                <a:cs typeface="Lucida Console"/>
              </a:rPr>
              <a:t>0.00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800"/>
              </a:lnSpc>
              <a:tabLst>
                <a:tab pos="563245" algn="l"/>
                <a:tab pos="1390015" algn="l"/>
                <a:tab pos="2216785" algn="l"/>
              </a:tabLst>
            </a:pPr>
            <a:r>
              <a:rPr sz="1800" dirty="0">
                <a:latin typeface="Lucida Console"/>
                <a:cs typeface="Lucida Console"/>
              </a:rPr>
              <a:t>Si	0.25	0.25	0.25</a:t>
            </a:r>
            <a:endParaRPr sz="1800">
              <a:latin typeface="Lucida Console"/>
              <a:cs typeface="Lucida Console"/>
            </a:endParaRPr>
          </a:p>
          <a:p>
            <a:pPr marL="12700" marR="1243330">
              <a:lnSpc>
                <a:spcPts val="1800"/>
              </a:lnSpc>
              <a:spcBef>
                <a:spcPts val="180"/>
              </a:spcBef>
            </a:pPr>
            <a:r>
              <a:rPr sz="1800" dirty="0">
                <a:latin typeface="Lucida Console"/>
                <a:cs typeface="Lucida Console"/>
              </a:rPr>
              <a:t>K_POINTS</a:t>
            </a:r>
            <a:r>
              <a:rPr sz="1800" spc="-10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automatic </a:t>
            </a:r>
            <a:r>
              <a:rPr sz="1800" spc="-107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4</a:t>
            </a:r>
            <a:r>
              <a:rPr sz="1800" spc="-1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4</a:t>
            </a:r>
            <a:r>
              <a:rPr sz="1800" spc="-1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4</a:t>
            </a:r>
            <a:r>
              <a:rPr sz="1800" spc="-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1</a:t>
            </a:r>
            <a:r>
              <a:rPr sz="1800" spc="-1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1</a:t>
            </a:r>
            <a:r>
              <a:rPr sz="1800" spc="-1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1</a:t>
            </a:r>
            <a:endParaRPr sz="1800">
              <a:latin typeface="Lucida Console"/>
              <a:cs typeface="Lucida Consol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14412" y="1111304"/>
            <a:ext cx="4930775" cy="8371840"/>
            <a:chOff x="530422" y="1187724"/>
            <a:chExt cx="4930775" cy="8371840"/>
          </a:xfrm>
        </p:grpSpPr>
        <p:sp>
          <p:nvSpPr>
            <p:cNvPr id="18" name="object 18"/>
            <p:cNvSpPr/>
            <p:nvPr/>
          </p:nvSpPr>
          <p:spPr>
            <a:xfrm>
              <a:off x="543122" y="1200424"/>
              <a:ext cx="4422140" cy="8346440"/>
            </a:xfrm>
            <a:custGeom>
              <a:avLst/>
              <a:gdLst/>
              <a:ahLst/>
              <a:cxnLst/>
              <a:rect l="l" t="t" r="r" b="b"/>
              <a:pathLst>
                <a:path w="4422140" h="8346440">
                  <a:moveTo>
                    <a:pt x="220947" y="0"/>
                  </a:moveTo>
                  <a:lnTo>
                    <a:pt x="4200704" y="0"/>
                  </a:lnTo>
                  <a:lnTo>
                    <a:pt x="4242884" y="169"/>
                  </a:lnTo>
                  <a:lnTo>
                    <a:pt x="4304610" y="4567"/>
                  </a:lnTo>
                  <a:lnTo>
                    <a:pt x="4356806" y="23880"/>
                  </a:lnTo>
                  <a:lnTo>
                    <a:pt x="4397771" y="64844"/>
                  </a:lnTo>
                  <a:lnTo>
                    <a:pt x="4417083" y="117055"/>
                  </a:lnTo>
                  <a:lnTo>
                    <a:pt x="4421481" y="179180"/>
                  </a:lnTo>
                  <a:lnTo>
                    <a:pt x="4421651" y="221929"/>
                  </a:lnTo>
                  <a:lnTo>
                    <a:pt x="4421651" y="8125246"/>
                  </a:lnTo>
                  <a:lnTo>
                    <a:pt x="4421481" y="8167427"/>
                  </a:lnTo>
                  <a:lnTo>
                    <a:pt x="4417083" y="8229153"/>
                  </a:lnTo>
                  <a:lnTo>
                    <a:pt x="4397771" y="8281349"/>
                  </a:lnTo>
                  <a:lnTo>
                    <a:pt x="4356806" y="8322313"/>
                  </a:lnTo>
                  <a:lnTo>
                    <a:pt x="4304595" y="8341626"/>
                  </a:lnTo>
                  <a:lnTo>
                    <a:pt x="4242470" y="8346025"/>
                  </a:lnTo>
                  <a:lnTo>
                    <a:pt x="4199722" y="8346194"/>
                  </a:lnTo>
                  <a:lnTo>
                    <a:pt x="220947" y="8346194"/>
                  </a:lnTo>
                  <a:lnTo>
                    <a:pt x="178766" y="8346025"/>
                  </a:lnTo>
                  <a:lnTo>
                    <a:pt x="117040" y="8341626"/>
                  </a:lnTo>
                  <a:lnTo>
                    <a:pt x="64844" y="8322313"/>
                  </a:lnTo>
                  <a:lnTo>
                    <a:pt x="23880" y="8281349"/>
                  </a:lnTo>
                  <a:lnTo>
                    <a:pt x="4567" y="8229138"/>
                  </a:lnTo>
                  <a:lnTo>
                    <a:pt x="169" y="8167013"/>
                  </a:lnTo>
                  <a:lnTo>
                    <a:pt x="0" y="8124264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399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26140" y="6287805"/>
              <a:ext cx="1635125" cy="0"/>
            </a:xfrm>
            <a:custGeom>
              <a:avLst/>
              <a:gdLst/>
              <a:ahLst/>
              <a:cxnLst/>
              <a:rect l="l" t="t" r="r" b="b"/>
              <a:pathLst>
                <a:path w="1635125">
                  <a:moveTo>
                    <a:pt x="1634945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37240" y="6226845"/>
              <a:ext cx="101600" cy="121920"/>
            </a:xfrm>
            <a:custGeom>
              <a:avLst/>
              <a:gdLst/>
              <a:ahLst/>
              <a:cxnLst/>
              <a:rect l="l" t="t" r="r" b="b"/>
              <a:pathLst>
                <a:path w="101600" h="121920">
                  <a:moveTo>
                    <a:pt x="101600" y="0"/>
                  </a:moveTo>
                  <a:lnTo>
                    <a:pt x="0" y="60960"/>
                  </a:lnTo>
                  <a:lnTo>
                    <a:pt x="101600" y="121920"/>
                  </a:lnTo>
                </a:path>
                <a:path w="101600" h="121920">
                  <a:moveTo>
                    <a:pt x="101600" y="60960"/>
                  </a:moveTo>
                  <a:lnTo>
                    <a:pt x="0" y="6096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7590" y="2146080"/>
            <a:ext cx="2794000" cy="32131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148190" y="5803680"/>
            <a:ext cx="5880735" cy="10210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065" marR="5080" algn="ctr">
              <a:lnSpc>
                <a:spcPts val="2600"/>
              </a:lnSpc>
              <a:spcBef>
                <a:spcPts val="219"/>
              </a:spcBef>
            </a:pPr>
            <a:r>
              <a:rPr sz="2200" spc="30" dirty="0">
                <a:latin typeface="Tahoma"/>
                <a:cs typeface="Tahoma"/>
              </a:rPr>
              <a:t>Broyden–Fletcher–Goldfarb–Shanno </a:t>
            </a:r>
            <a:r>
              <a:rPr sz="2200" spc="100" dirty="0">
                <a:latin typeface="Tahoma"/>
                <a:cs typeface="Tahoma"/>
              </a:rPr>
              <a:t>(BFGS) </a:t>
            </a:r>
            <a:r>
              <a:rPr sz="2200" spc="105" dirty="0">
                <a:latin typeface="Tahoma"/>
                <a:cs typeface="Tahoma"/>
              </a:rPr>
              <a:t> </a:t>
            </a:r>
            <a:r>
              <a:rPr sz="2200" spc="-15" dirty="0">
                <a:latin typeface="Tahoma"/>
                <a:cs typeface="Tahoma"/>
              </a:rPr>
              <a:t>algorithm </a:t>
            </a:r>
            <a:r>
              <a:rPr sz="2200" spc="50" dirty="0">
                <a:latin typeface="Tahoma"/>
                <a:cs typeface="Tahoma"/>
              </a:rPr>
              <a:t>is </a:t>
            </a:r>
            <a:r>
              <a:rPr sz="2200" spc="30" dirty="0">
                <a:latin typeface="Tahoma"/>
                <a:cs typeface="Tahoma"/>
              </a:rPr>
              <a:t>an </a:t>
            </a:r>
            <a:r>
              <a:rPr sz="2200" spc="-20" dirty="0">
                <a:solidFill>
                  <a:srgbClr val="FF2600"/>
                </a:solidFill>
                <a:latin typeface="Tahoma"/>
                <a:cs typeface="Tahoma"/>
              </a:rPr>
              <a:t>iterative </a:t>
            </a:r>
            <a:r>
              <a:rPr sz="2200" spc="-10" dirty="0">
                <a:solidFill>
                  <a:srgbClr val="FF2600"/>
                </a:solidFill>
                <a:latin typeface="Tahoma"/>
                <a:cs typeface="Tahoma"/>
              </a:rPr>
              <a:t>method </a:t>
            </a:r>
            <a:r>
              <a:rPr sz="2200" spc="-45" dirty="0">
                <a:latin typeface="Tahoma"/>
                <a:cs typeface="Tahoma"/>
              </a:rPr>
              <a:t>for </a:t>
            </a:r>
            <a:r>
              <a:rPr sz="2200" spc="15" dirty="0">
                <a:latin typeface="Tahoma"/>
                <a:cs typeface="Tahoma"/>
              </a:rPr>
              <a:t>solving 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unconstrained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0433FF"/>
                </a:solidFill>
                <a:latin typeface="Tahoma"/>
                <a:cs typeface="Tahoma"/>
              </a:rPr>
              <a:t>nonlinear</a:t>
            </a:r>
            <a:r>
              <a:rPr sz="2200" spc="-65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0433FF"/>
                </a:solidFill>
                <a:latin typeface="Tahoma"/>
                <a:cs typeface="Tahoma"/>
              </a:rPr>
              <a:t>optimization</a:t>
            </a:r>
            <a:r>
              <a:rPr sz="2200" spc="-7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0433FF"/>
                </a:solidFill>
                <a:latin typeface="Tahoma"/>
                <a:cs typeface="Tahoma"/>
              </a:rPr>
              <a:t>problems</a:t>
            </a:r>
            <a:r>
              <a:rPr sz="2200" spc="5" dirty="0"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3019" y="6890896"/>
            <a:ext cx="3168650" cy="228600"/>
          </a:xfrm>
          <a:custGeom>
            <a:avLst/>
            <a:gdLst/>
            <a:ahLst/>
            <a:cxnLst/>
            <a:rect l="l" t="t" r="r" b="b"/>
            <a:pathLst>
              <a:path w="3168650" h="228600">
                <a:moveTo>
                  <a:pt x="3168030" y="0"/>
                </a:moveTo>
                <a:lnTo>
                  <a:pt x="0" y="0"/>
                </a:lnTo>
                <a:lnTo>
                  <a:pt x="0" y="228600"/>
                </a:lnTo>
                <a:lnTo>
                  <a:pt x="3168030" y="228600"/>
                </a:lnTo>
                <a:lnTo>
                  <a:pt x="3168030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5678" y="1339576"/>
            <a:ext cx="1128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Console"/>
                <a:cs typeface="Lucida Console"/>
              </a:rPr>
              <a:t>&amp;CONTROL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3019" y="1633097"/>
            <a:ext cx="3443604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spc="-5" dirty="0">
                <a:latin typeface="Lucida Console"/>
                <a:cs typeface="Lucida Console"/>
              </a:rPr>
              <a:t>calculation=‘vc-relax',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3409" y="1796776"/>
            <a:ext cx="3884929" cy="98551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459"/>
              </a:spcBef>
            </a:pPr>
            <a:r>
              <a:rPr sz="1800" dirty="0">
                <a:latin typeface="Lucida Console"/>
                <a:cs typeface="Lucida Console"/>
              </a:rPr>
              <a:t>restart_mode='from_scratch',  prefix='si',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spc="-5" dirty="0">
                <a:latin typeface="Lucida Console"/>
                <a:cs typeface="Lucida Console"/>
              </a:rPr>
              <a:t>pseudo_dir='../pseudo/', </a:t>
            </a:r>
            <a:r>
              <a:rPr sz="1800" dirty="0">
                <a:latin typeface="Lucida Console"/>
                <a:cs typeface="Lucida Console"/>
              </a:rPr>
              <a:t> </a:t>
            </a:r>
            <a:r>
              <a:rPr sz="1800" spc="-5" dirty="0">
                <a:latin typeface="Lucida Console"/>
                <a:cs typeface="Lucida Console"/>
              </a:rPr>
              <a:t>outdir=‘../tmp/',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3019" y="2776097"/>
            <a:ext cx="2893060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spc="-5" dirty="0">
                <a:latin typeface="Lucida Console"/>
                <a:cs typeface="Lucida Console"/>
              </a:rPr>
              <a:t>forc_conv_thr=1d-5,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5678" y="2939776"/>
            <a:ext cx="2644775" cy="3042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1658620">
              <a:lnSpc>
                <a:spcPts val="1800"/>
              </a:lnSpc>
              <a:spcBef>
                <a:spcPts val="459"/>
              </a:spcBef>
            </a:pPr>
            <a:r>
              <a:rPr sz="1800" dirty="0">
                <a:latin typeface="Lucida Console"/>
                <a:cs typeface="Lucida Console"/>
              </a:rPr>
              <a:t>/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&amp;SYSTEM</a:t>
            </a:r>
            <a:endParaRPr sz="1800">
              <a:latin typeface="Lucida Console"/>
              <a:cs typeface="Lucida Console"/>
            </a:endParaRPr>
          </a:p>
          <a:p>
            <a:pPr marL="149860" marR="5080">
              <a:lnSpc>
                <a:spcPts val="1800"/>
              </a:lnSpc>
            </a:pPr>
            <a:r>
              <a:rPr sz="1800" dirty="0">
                <a:latin typeface="Lucida Console"/>
                <a:cs typeface="Lucida Console"/>
              </a:rPr>
              <a:t>ibrav=2,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celldm(1)=10.2625,  nat=2,</a:t>
            </a:r>
            <a:endParaRPr sz="1800">
              <a:latin typeface="Lucida Console"/>
              <a:cs typeface="Lucida Console"/>
            </a:endParaRPr>
          </a:p>
          <a:p>
            <a:pPr marL="149860" marR="556260">
              <a:lnSpc>
                <a:spcPts val="1800"/>
              </a:lnSpc>
            </a:pPr>
            <a:r>
              <a:rPr sz="1800" dirty="0">
                <a:latin typeface="Lucida Console"/>
                <a:cs typeface="Lucida Console"/>
              </a:rPr>
              <a:t>ntyp=1,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ecutwfc=60.0, </a:t>
            </a:r>
            <a:r>
              <a:rPr sz="1800" spc="-107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ecutrho=720.0,</a:t>
            </a:r>
            <a:endParaRPr sz="1800">
              <a:latin typeface="Lucida Console"/>
              <a:cs typeface="Lucida Console"/>
            </a:endParaRPr>
          </a:p>
          <a:p>
            <a:pPr marL="12700" marR="1245235">
              <a:lnSpc>
                <a:spcPts val="1800"/>
              </a:lnSpc>
            </a:pPr>
            <a:r>
              <a:rPr sz="1800" dirty="0">
                <a:latin typeface="Lucida Console"/>
                <a:cs typeface="Lucida Console"/>
              </a:rPr>
              <a:t>/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&amp;ELECTRONS</a:t>
            </a:r>
            <a:endParaRPr sz="1800">
              <a:latin typeface="Lucida Console"/>
              <a:cs typeface="Lucida Console"/>
            </a:endParaRPr>
          </a:p>
          <a:p>
            <a:pPr marL="149860" marR="281940">
              <a:lnSpc>
                <a:spcPts val="1800"/>
              </a:lnSpc>
            </a:pPr>
            <a:r>
              <a:rPr sz="1800" spc="-5" dirty="0">
                <a:latin typeface="Lucida Console"/>
                <a:cs typeface="Lucida Console"/>
              </a:rPr>
              <a:t>mixing_beta=0.7,  conv_thr=1d-8,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800"/>
              </a:lnSpc>
            </a:pPr>
            <a:r>
              <a:rPr sz="1800" dirty="0">
                <a:latin typeface="Lucida Console"/>
                <a:cs typeface="Lucida Console"/>
              </a:rPr>
              <a:t>/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3019" y="5976497"/>
            <a:ext cx="826769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&amp;IONS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3019" y="6205097"/>
            <a:ext cx="3030855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ion_dynamics='bfgs',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3019" y="6433697"/>
            <a:ext cx="275590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/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3019" y="6662296"/>
            <a:ext cx="826769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&amp;CELL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93019" y="6890896"/>
            <a:ext cx="31686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cell_dynamics='bfgs',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3019" y="7119496"/>
            <a:ext cx="1652905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dirty="0">
                <a:latin typeface="Lucida Console"/>
                <a:cs typeface="Lucida Console"/>
              </a:rPr>
              <a:t>press=0.0,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3019" y="7348096"/>
            <a:ext cx="2767965" cy="2286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50"/>
              </a:lnSpc>
            </a:pPr>
            <a:r>
              <a:rPr sz="1800" spc="-5" dirty="0">
                <a:latin typeface="Lucida Console"/>
                <a:cs typeface="Lucida Console"/>
              </a:rPr>
              <a:t>press_conv_thr=0.5,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5678" y="7511776"/>
            <a:ext cx="3745229" cy="1899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1794510">
              <a:lnSpc>
                <a:spcPts val="1800"/>
              </a:lnSpc>
              <a:spcBef>
                <a:spcPts val="459"/>
              </a:spcBef>
            </a:pPr>
            <a:r>
              <a:rPr sz="1800" dirty="0">
                <a:latin typeface="Lucida Console"/>
                <a:cs typeface="Lucida Console"/>
              </a:rPr>
              <a:t>/ </a:t>
            </a:r>
            <a:r>
              <a:rPr sz="1800" spc="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ATOMIC_SPECIES</a:t>
            </a:r>
            <a:endParaRPr sz="1800">
              <a:latin typeface="Lucida Console"/>
              <a:cs typeface="Lucida Console"/>
            </a:endParaRPr>
          </a:p>
          <a:p>
            <a:pPr marL="12700" marR="5080" indent="137160">
              <a:lnSpc>
                <a:spcPts val="1800"/>
              </a:lnSpc>
            </a:pPr>
            <a:r>
              <a:rPr sz="1800" dirty="0">
                <a:latin typeface="Lucida Console"/>
                <a:cs typeface="Lucida Console"/>
              </a:rPr>
              <a:t>Si</a:t>
            </a:r>
            <a:r>
              <a:rPr sz="1800" spc="-4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28.0855</a:t>
            </a:r>
            <a:r>
              <a:rPr sz="1800" spc="-40" dirty="0">
                <a:latin typeface="Lucida Console"/>
                <a:cs typeface="Lucida Console"/>
              </a:rPr>
              <a:t> </a:t>
            </a:r>
            <a:r>
              <a:rPr sz="1800" spc="-5" dirty="0">
                <a:latin typeface="Lucida Console"/>
                <a:cs typeface="Lucida Console"/>
              </a:rPr>
              <a:t>Si.pbe-rrkj.UPF </a:t>
            </a:r>
            <a:r>
              <a:rPr sz="1800" spc="-107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ATOMIC_POSITIONS</a:t>
            </a:r>
            <a:r>
              <a:rPr sz="1800" spc="-20" dirty="0">
                <a:latin typeface="Lucida Console"/>
                <a:cs typeface="Lucida Console"/>
              </a:rPr>
              <a:t> </a:t>
            </a:r>
            <a:r>
              <a:rPr sz="1800" spc="-5" dirty="0">
                <a:latin typeface="Lucida Console"/>
                <a:cs typeface="Lucida Console"/>
              </a:rPr>
              <a:t>(alat)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620"/>
              </a:lnSpc>
              <a:tabLst>
                <a:tab pos="563245" algn="l"/>
                <a:tab pos="1390015" algn="l"/>
                <a:tab pos="2216785" algn="l"/>
              </a:tabLst>
            </a:pPr>
            <a:r>
              <a:rPr sz="1800" dirty="0">
                <a:latin typeface="Lucida Console"/>
                <a:cs typeface="Lucida Console"/>
              </a:rPr>
              <a:t>Si	0.00	0.00	</a:t>
            </a:r>
            <a:r>
              <a:rPr sz="1800" spc="-5" dirty="0">
                <a:latin typeface="Lucida Console"/>
                <a:cs typeface="Lucida Console"/>
              </a:rPr>
              <a:t>0.00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800"/>
              </a:lnSpc>
              <a:tabLst>
                <a:tab pos="563245" algn="l"/>
                <a:tab pos="1390015" algn="l"/>
                <a:tab pos="2216785" algn="l"/>
              </a:tabLst>
            </a:pPr>
            <a:r>
              <a:rPr sz="1800" dirty="0">
                <a:latin typeface="Lucida Console"/>
                <a:cs typeface="Lucida Console"/>
              </a:rPr>
              <a:t>Si	0.25	0.25	0.25</a:t>
            </a:r>
            <a:endParaRPr sz="1800">
              <a:latin typeface="Lucida Console"/>
              <a:cs typeface="Lucida Console"/>
            </a:endParaRPr>
          </a:p>
          <a:p>
            <a:pPr marL="12700" marR="1243330">
              <a:lnSpc>
                <a:spcPts val="1800"/>
              </a:lnSpc>
              <a:spcBef>
                <a:spcPts val="180"/>
              </a:spcBef>
            </a:pPr>
            <a:r>
              <a:rPr sz="1800" dirty="0">
                <a:latin typeface="Lucida Console"/>
                <a:cs typeface="Lucida Console"/>
              </a:rPr>
              <a:t>K_POINTS</a:t>
            </a:r>
            <a:r>
              <a:rPr sz="1800" spc="-10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automatic </a:t>
            </a:r>
            <a:r>
              <a:rPr sz="1800" spc="-107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4</a:t>
            </a:r>
            <a:r>
              <a:rPr sz="1800" spc="-1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4</a:t>
            </a:r>
            <a:r>
              <a:rPr sz="1800" spc="-1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4</a:t>
            </a:r>
            <a:r>
              <a:rPr sz="1800" spc="-5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1</a:t>
            </a:r>
            <a:r>
              <a:rPr sz="1800" spc="-1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1</a:t>
            </a:r>
            <a:r>
              <a:rPr sz="1800" spc="-10" dirty="0">
                <a:latin typeface="Lucida Console"/>
                <a:cs typeface="Lucida Console"/>
              </a:rPr>
              <a:t> </a:t>
            </a:r>
            <a:r>
              <a:rPr sz="1800" dirty="0">
                <a:latin typeface="Lucida Console"/>
                <a:cs typeface="Lucida Console"/>
              </a:rPr>
              <a:t>1</a:t>
            </a:r>
            <a:endParaRPr sz="1800">
              <a:latin typeface="Lucida Console"/>
              <a:cs typeface="Lucida Consol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92200" y="1219200"/>
            <a:ext cx="5578475" cy="8371840"/>
            <a:chOff x="530422" y="1187724"/>
            <a:chExt cx="5578475" cy="8371840"/>
          </a:xfrm>
        </p:grpSpPr>
        <p:sp>
          <p:nvSpPr>
            <p:cNvPr id="17" name="object 17"/>
            <p:cNvSpPr/>
            <p:nvPr/>
          </p:nvSpPr>
          <p:spPr>
            <a:xfrm>
              <a:off x="543122" y="1200424"/>
              <a:ext cx="4422140" cy="8346440"/>
            </a:xfrm>
            <a:custGeom>
              <a:avLst/>
              <a:gdLst/>
              <a:ahLst/>
              <a:cxnLst/>
              <a:rect l="l" t="t" r="r" b="b"/>
              <a:pathLst>
                <a:path w="4422140" h="8346440">
                  <a:moveTo>
                    <a:pt x="220947" y="0"/>
                  </a:moveTo>
                  <a:lnTo>
                    <a:pt x="4200704" y="0"/>
                  </a:lnTo>
                  <a:lnTo>
                    <a:pt x="4242884" y="169"/>
                  </a:lnTo>
                  <a:lnTo>
                    <a:pt x="4304610" y="4567"/>
                  </a:lnTo>
                  <a:lnTo>
                    <a:pt x="4356806" y="23880"/>
                  </a:lnTo>
                  <a:lnTo>
                    <a:pt x="4397771" y="64844"/>
                  </a:lnTo>
                  <a:lnTo>
                    <a:pt x="4417083" y="117055"/>
                  </a:lnTo>
                  <a:lnTo>
                    <a:pt x="4421481" y="179180"/>
                  </a:lnTo>
                  <a:lnTo>
                    <a:pt x="4421651" y="221929"/>
                  </a:lnTo>
                  <a:lnTo>
                    <a:pt x="4421651" y="8125246"/>
                  </a:lnTo>
                  <a:lnTo>
                    <a:pt x="4421481" y="8167427"/>
                  </a:lnTo>
                  <a:lnTo>
                    <a:pt x="4417083" y="8229153"/>
                  </a:lnTo>
                  <a:lnTo>
                    <a:pt x="4397771" y="8281349"/>
                  </a:lnTo>
                  <a:lnTo>
                    <a:pt x="4356806" y="8322313"/>
                  </a:lnTo>
                  <a:lnTo>
                    <a:pt x="4304595" y="8341626"/>
                  </a:lnTo>
                  <a:lnTo>
                    <a:pt x="4242470" y="8346025"/>
                  </a:lnTo>
                  <a:lnTo>
                    <a:pt x="4199722" y="8346194"/>
                  </a:lnTo>
                  <a:lnTo>
                    <a:pt x="220947" y="8346194"/>
                  </a:lnTo>
                  <a:lnTo>
                    <a:pt x="178766" y="8346025"/>
                  </a:lnTo>
                  <a:lnTo>
                    <a:pt x="117040" y="8341626"/>
                  </a:lnTo>
                  <a:lnTo>
                    <a:pt x="64844" y="8322313"/>
                  </a:lnTo>
                  <a:lnTo>
                    <a:pt x="23880" y="8281349"/>
                  </a:lnTo>
                  <a:lnTo>
                    <a:pt x="4567" y="8229138"/>
                  </a:lnTo>
                  <a:lnTo>
                    <a:pt x="169" y="8167013"/>
                  </a:lnTo>
                  <a:lnTo>
                    <a:pt x="0" y="8124264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399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6402" y="3488484"/>
              <a:ext cx="2860040" cy="548005"/>
            </a:xfrm>
            <a:custGeom>
              <a:avLst/>
              <a:gdLst/>
              <a:ahLst/>
              <a:cxnLst/>
              <a:rect l="l" t="t" r="r" b="b"/>
              <a:pathLst>
                <a:path w="2860040" h="548004">
                  <a:moveTo>
                    <a:pt x="2440764" y="80250"/>
                  </a:moveTo>
                  <a:lnTo>
                    <a:pt x="2502712" y="92884"/>
                  </a:lnTo>
                  <a:lnTo>
                    <a:pt x="2559705" y="106062"/>
                  </a:lnTo>
                  <a:lnTo>
                    <a:pt x="2611741" y="119740"/>
                  </a:lnTo>
                  <a:lnTo>
                    <a:pt x="2658822" y="133871"/>
                  </a:lnTo>
                  <a:lnTo>
                    <a:pt x="2700946" y="148411"/>
                  </a:lnTo>
                  <a:lnTo>
                    <a:pt x="2738115" y="163314"/>
                  </a:lnTo>
                  <a:lnTo>
                    <a:pt x="2797586" y="194029"/>
                  </a:lnTo>
                  <a:lnTo>
                    <a:pt x="2837232" y="225651"/>
                  </a:lnTo>
                  <a:lnTo>
                    <a:pt x="2859534" y="273991"/>
                  </a:lnTo>
                  <a:lnTo>
                    <a:pt x="2857056" y="290165"/>
                  </a:lnTo>
                  <a:lnTo>
                    <a:pt x="2819887" y="338234"/>
                  </a:lnTo>
                  <a:lnTo>
                    <a:pt x="2770328" y="369447"/>
                  </a:lnTo>
                  <a:lnTo>
                    <a:pt x="2700946" y="399572"/>
                  </a:lnTo>
                  <a:lnTo>
                    <a:pt x="2658822" y="414112"/>
                  </a:lnTo>
                  <a:lnTo>
                    <a:pt x="2611741" y="428243"/>
                  </a:lnTo>
                  <a:lnTo>
                    <a:pt x="2559705" y="441921"/>
                  </a:lnTo>
                  <a:lnTo>
                    <a:pt x="2502712" y="455099"/>
                  </a:lnTo>
                  <a:lnTo>
                    <a:pt x="2440764" y="467733"/>
                  </a:lnTo>
                  <a:lnTo>
                    <a:pt x="2398248" y="475557"/>
                  </a:lnTo>
                  <a:lnTo>
                    <a:pt x="2354495" y="482980"/>
                  </a:lnTo>
                  <a:lnTo>
                    <a:pt x="2309572" y="490002"/>
                  </a:lnTo>
                  <a:lnTo>
                    <a:pt x="2263543" y="496623"/>
                  </a:lnTo>
                  <a:lnTo>
                    <a:pt x="2216473" y="502842"/>
                  </a:lnTo>
                  <a:lnTo>
                    <a:pt x="2168428" y="508661"/>
                  </a:lnTo>
                  <a:lnTo>
                    <a:pt x="2119471" y="514077"/>
                  </a:lnTo>
                  <a:lnTo>
                    <a:pt x="2069670" y="519093"/>
                  </a:lnTo>
                  <a:lnTo>
                    <a:pt x="2019087" y="523707"/>
                  </a:lnTo>
                  <a:lnTo>
                    <a:pt x="1967789" y="527921"/>
                  </a:lnTo>
                  <a:lnTo>
                    <a:pt x="1915841" y="531733"/>
                  </a:lnTo>
                  <a:lnTo>
                    <a:pt x="1863307" y="535143"/>
                  </a:lnTo>
                  <a:lnTo>
                    <a:pt x="1810253" y="538153"/>
                  </a:lnTo>
                  <a:lnTo>
                    <a:pt x="1756743" y="540761"/>
                  </a:lnTo>
                  <a:lnTo>
                    <a:pt x="1702843" y="542968"/>
                  </a:lnTo>
                  <a:lnTo>
                    <a:pt x="1648618" y="544773"/>
                  </a:lnTo>
                  <a:lnTo>
                    <a:pt x="1594133" y="546178"/>
                  </a:lnTo>
                  <a:lnTo>
                    <a:pt x="1539453" y="547181"/>
                  </a:lnTo>
                  <a:lnTo>
                    <a:pt x="1484642" y="547783"/>
                  </a:lnTo>
                  <a:lnTo>
                    <a:pt x="1429767" y="547983"/>
                  </a:lnTo>
                  <a:lnTo>
                    <a:pt x="1374891" y="547783"/>
                  </a:lnTo>
                  <a:lnTo>
                    <a:pt x="1320081" y="547181"/>
                  </a:lnTo>
                  <a:lnTo>
                    <a:pt x="1265400" y="546178"/>
                  </a:lnTo>
                  <a:lnTo>
                    <a:pt x="1210915" y="544773"/>
                  </a:lnTo>
                  <a:lnTo>
                    <a:pt x="1156690" y="542968"/>
                  </a:lnTo>
                  <a:lnTo>
                    <a:pt x="1102790" y="540761"/>
                  </a:lnTo>
                  <a:lnTo>
                    <a:pt x="1049280" y="538153"/>
                  </a:lnTo>
                  <a:lnTo>
                    <a:pt x="996226" y="535143"/>
                  </a:lnTo>
                  <a:lnTo>
                    <a:pt x="943692" y="531733"/>
                  </a:lnTo>
                  <a:lnTo>
                    <a:pt x="891744" y="527921"/>
                  </a:lnTo>
                  <a:lnTo>
                    <a:pt x="840446" y="523707"/>
                  </a:lnTo>
                  <a:lnTo>
                    <a:pt x="789863" y="519093"/>
                  </a:lnTo>
                  <a:lnTo>
                    <a:pt x="740062" y="514077"/>
                  </a:lnTo>
                  <a:lnTo>
                    <a:pt x="691105" y="508661"/>
                  </a:lnTo>
                  <a:lnTo>
                    <a:pt x="643060" y="502842"/>
                  </a:lnTo>
                  <a:lnTo>
                    <a:pt x="595990" y="496623"/>
                  </a:lnTo>
                  <a:lnTo>
                    <a:pt x="549961" y="490002"/>
                  </a:lnTo>
                  <a:lnTo>
                    <a:pt x="505038" y="482980"/>
                  </a:lnTo>
                  <a:lnTo>
                    <a:pt x="461285" y="475557"/>
                  </a:lnTo>
                  <a:lnTo>
                    <a:pt x="418769" y="467733"/>
                  </a:lnTo>
                  <a:lnTo>
                    <a:pt x="356820" y="455099"/>
                  </a:lnTo>
                  <a:lnTo>
                    <a:pt x="299828" y="441921"/>
                  </a:lnTo>
                  <a:lnTo>
                    <a:pt x="247792" y="428243"/>
                  </a:lnTo>
                  <a:lnTo>
                    <a:pt x="200711" y="414112"/>
                  </a:lnTo>
                  <a:lnTo>
                    <a:pt x="158587" y="399572"/>
                  </a:lnTo>
                  <a:lnTo>
                    <a:pt x="121418" y="384668"/>
                  </a:lnTo>
                  <a:lnTo>
                    <a:pt x="61948" y="353954"/>
                  </a:lnTo>
                  <a:lnTo>
                    <a:pt x="22301" y="322332"/>
                  </a:lnTo>
                  <a:lnTo>
                    <a:pt x="0" y="273991"/>
                  </a:lnTo>
                  <a:lnTo>
                    <a:pt x="2477" y="257817"/>
                  </a:lnTo>
                  <a:lnTo>
                    <a:pt x="39646" y="209749"/>
                  </a:lnTo>
                  <a:lnTo>
                    <a:pt x="89205" y="178535"/>
                  </a:lnTo>
                  <a:lnTo>
                    <a:pt x="158587" y="148411"/>
                  </a:lnTo>
                  <a:lnTo>
                    <a:pt x="200711" y="133871"/>
                  </a:lnTo>
                  <a:lnTo>
                    <a:pt x="247792" y="119740"/>
                  </a:lnTo>
                  <a:lnTo>
                    <a:pt x="299828" y="106062"/>
                  </a:lnTo>
                  <a:lnTo>
                    <a:pt x="356820" y="92884"/>
                  </a:lnTo>
                  <a:lnTo>
                    <a:pt x="418769" y="80250"/>
                  </a:lnTo>
                  <a:lnTo>
                    <a:pt x="461285" y="72425"/>
                  </a:lnTo>
                  <a:lnTo>
                    <a:pt x="505038" y="65002"/>
                  </a:lnTo>
                  <a:lnTo>
                    <a:pt x="549961" y="57980"/>
                  </a:lnTo>
                  <a:lnTo>
                    <a:pt x="595990" y="51360"/>
                  </a:lnTo>
                  <a:lnTo>
                    <a:pt x="643060" y="45140"/>
                  </a:lnTo>
                  <a:lnTo>
                    <a:pt x="691105" y="39322"/>
                  </a:lnTo>
                  <a:lnTo>
                    <a:pt x="740062" y="33905"/>
                  </a:lnTo>
                  <a:lnTo>
                    <a:pt x="789863" y="28890"/>
                  </a:lnTo>
                  <a:lnTo>
                    <a:pt x="840446" y="24275"/>
                  </a:lnTo>
                  <a:lnTo>
                    <a:pt x="891744" y="20062"/>
                  </a:lnTo>
                  <a:lnTo>
                    <a:pt x="943692" y="16250"/>
                  </a:lnTo>
                  <a:lnTo>
                    <a:pt x="996226" y="12840"/>
                  </a:lnTo>
                  <a:lnTo>
                    <a:pt x="1049280" y="9830"/>
                  </a:lnTo>
                  <a:lnTo>
                    <a:pt x="1102790" y="7222"/>
                  </a:lnTo>
                  <a:lnTo>
                    <a:pt x="1156690" y="5015"/>
                  </a:lnTo>
                  <a:lnTo>
                    <a:pt x="1210915" y="3210"/>
                  </a:lnTo>
                  <a:lnTo>
                    <a:pt x="1265400" y="1805"/>
                  </a:lnTo>
                  <a:lnTo>
                    <a:pt x="1320081" y="802"/>
                  </a:lnTo>
                  <a:lnTo>
                    <a:pt x="1374891" y="200"/>
                  </a:lnTo>
                  <a:lnTo>
                    <a:pt x="1429767" y="0"/>
                  </a:lnTo>
                  <a:lnTo>
                    <a:pt x="1484642" y="200"/>
                  </a:lnTo>
                  <a:lnTo>
                    <a:pt x="1539453" y="802"/>
                  </a:lnTo>
                  <a:lnTo>
                    <a:pt x="1594133" y="1805"/>
                  </a:lnTo>
                  <a:lnTo>
                    <a:pt x="1648618" y="3210"/>
                  </a:lnTo>
                  <a:lnTo>
                    <a:pt x="1702843" y="5015"/>
                  </a:lnTo>
                  <a:lnTo>
                    <a:pt x="1756743" y="7222"/>
                  </a:lnTo>
                  <a:lnTo>
                    <a:pt x="1810253" y="9830"/>
                  </a:lnTo>
                  <a:lnTo>
                    <a:pt x="1863307" y="12840"/>
                  </a:lnTo>
                  <a:lnTo>
                    <a:pt x="1915841" y="16250"/>
                  </a:lnTo>
                  <a:lnTo>
                    <a:pt x="1967789" y="20062"/>
                  </a:lnTo>
                  <a:lnTo>
                    <a:pt x="2019087" y="24275"/>
                  </a:lnTo>
                  <a:lnTo>
                    <a:pt x="2069670" y="28890"/>
                  </a:lnTo>
                  <a:lnTo>
                    <a:pt x="2119471" y="33905"/>
                  </a:lnTo>
                  <a:lnTo>
                    <a:pt x="2168428" y="39322"/>
                  </a:lnTo>
                  <a:lnTo>
                    <a:pt x="2216473" y="45140"/>
                  </a:lnTo>
                  <a:lnTo>
                    <a:pt x="2263543" y="51360"/>
                  </a:lnTo>
                  <a:lnTo>
                    <a:pt x="2309572" y="57980"/>
                  </a:lnTo>
                  <a:lnTo>
                    <a:pt x="2354495" y="65002"/>
                  </a:lnTo>
                  <a:lnTo>
                    <a:pt x="2398248" y="72425"/>
                  </a:lnTo>
                  <a:lnTo>
                    <a:pt x="2440764" y="80250"/>
                  </a:lnTo>
                  <a:close/>
                </a:path>
              </a:pathLst>
            </a:custGeom>
            <a:ln w="254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60472" y="3219076"/>
              <a:ext cx="2340610" cy="501015"/>
            </a:xfrm>
            <a:custGeom>
              <a:avLst/>
              <a:gdLst/>
              <a:ahLst/>
              <a:cxnLst/>
              <a:rect l="l" t="t" r="r" b="b"/>
              <a:pathLst>
                <a:path w="2340610" h="501014">
                  <a:moveTo>
                    <a:pt x="0" y="500632"/>
                  </a:moveTo>
                  <a:lnTo>
                    <a:pt x="2327914" y="2656"/>
                  </a:lnTo>
                  <a:lnTo>
                    <a:pt x="2340333" y="0"/>
                  </a:lnTo>
                </a:path>
              </a:pathLst>
            </a:custGeom>
            <a:ln w="25399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75635" y="3162122"/>
              <a:ext cx="132080" cy="119380"/>
            </a:xfrm>
            <a:custGeom>
              <a:avLst/>
              <a:gdLst/>
              <a:ahLst/>
              <a:cxnLst/>
              <a:rect l="l" t="t" r="r" b="b"/>
              <a:pathLst>
                <a:path w="132079" h="119379">
                  <a:moveTo>
                    <a:pt x="0" y="0"/>
                  </a:moveTo>
                  <a:lnTo>
                    <a:pt x="25502" y="119222"/>
                  </a:lnTo>
                  <a:lnTo>
                    <a:pt x="131974" y="34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0484" y="8328018"/>
              <a:ext cx="3111500" cy="691515"/>
            </a:xfrm>
            <a:custGeom>
              <a:avLst/>
              <a:gdLst/>
              <a:ahLst/>
              <a:cxnLst/>
              <a:rect l="l" t="t" r="r" b="b"/>
              <a:pathLst>
                <a:path w="3111500" h="691515">
                  <a:moveTo>
                    <a:pt x="2656103" y="101247"/>
                  </a:moveTo>
                  <a:lnTo>
                    <a:pt x="2716805" y="115505"/>
                  </a:lnTo>
                  <a:lnTo>
                    <a:pt x="2773172" y="130319"/>
                  </a:lnTo>
                  <a:lnTo>
                    <a:pt x="2825202" y="145650"/>
                  </a:lnTo>
                  <a:lnTo>
                    <a:pt x="2872897" y="161455"/>
                  </a:lnTo>
                  <a:lnTo>
                    <a:pt x="2916255" y="177693"/>
                  </a:lnTo>
                  <a:lnTo>
                    <a:pt x="2955278" y="194324"/>
                  </a:lnTo>
                  <a:lnTo>
                    <a:pt x="2989965" y="211305"/>
                  </a:lnTo>
                  <a:lnTo>
                    <a:pt x="3046332" y="246155"/>
                  </a:lnTo>
                  <a:lnTo>
                    <a:pt x="3085354" y="281912"/>
                  </a:lnTo>
                  <a:lnTo>
                    <a:pt x="3107034" y="318248"/>
                  </a:lnTo>
                  <a:lnTo>
                    <a:pt x="3111370" y="336529"/>
                  </a:lnTo>
                  <a:lnTo>
                    <a:pt x="3111370" y="354831"/>
                  </a:lnTo>
                  <a:lnTo>
                    <a:pt x="3098362" y="391332"/>
                  </a:lnTo>
                  <a:lnTo>
                    <a:pt x="3068011" y="427420"/>
                  </a:lnTo>
                  <a:lnTo>
                    <a:pt x="3020316" y="462765"/>
                  </a:lnTo>
                  <a:lnTo>
                    <a:pt x="2955278" y="497037"/>
                  </a:lnTo>
                  <a:lnTo>
                    <a:pt x="2916255" y="513667"/>
                  </a:lnTo>
                  <a:lnTo>
                    <a:pt x="2872897" y="529906"/>
                  </a:lnTo>
                  <a:lnTo>
                    <a:pt x="2825202" y="545711"/>
                  </a:lnTo>
                  <a:lnTo>
                    <a:pt x="2773172" y="561041"/>
                  </a:lnTo>
                  <a:lnTo>
                    <a:pt x="2716805" y="575856"/>
                  </a:lnTo>
                  <a:lnTo>
                    <a:pt x="2656103" y="590113"/>
                  </a:lnTo>
                  <a:lnTo>
                    <a:pt x="2614090" y="599108"/>
                  </a:lnTo>
                  <a:lnTo>
                    <a:pt x="2570959" y="607685"/>
                  </a:lnTo>
                  <a:lnTo>
                    <a:pt x="2526765" y="615844"/>
                  </a:lnTo>
                  <a:lnTo>
                    <a:pt x="2481560" y="623584"/>
                  </a:lnTo>
                  <a:lnTo>
                    <a:pt x="2435398" y="630905"/>
                  </a:lnTo>
                  <a:lnTo>
                    <a:pt x="2388331" y="637808"/>
                  </a:lnTo>
                  <a:lnTo>
                    <a:pt x="2340413" y="644293"/>
                  </a:lnTo>
                  <a:lnTo>
                    <a:pt x="2291697" y="650360"/>
                  </a:lnTo>
                  <a:lnTo>
                    <a:pt x="2242237" y="656008"/>
                  </a:lnTo>
                  <a:lnTo>
                    <a:pt x="2192085" y="661238"/>
                  </a:lnTo>
                  <a:lnTo>
                    <a:pt x="2141294" y="666049"/>
                  </a:lnTo>
                  <a:lnTo>
                    <a:pt x="2089919" y="670442"/>
                  </a:lnTo>
                  <a:lnTo>
                    <a:pt x="2038011" y="674416"/>
                  </a:lnTo>
                  <a:lnTo>
                    <a:pt x="1985625" y="677973"/>
                  </a:lnTo>
                  <a:lnTo>
                    <a:pt x="1932814" y="681110"/>
                  </a:lnTo>
                  <a:lnTo>
                    <a:pt x="1879630" y="683830"/>
                  </a:lnTo>
                  <a:lnTo>
                    <a:pt x="1826126" y="686131"/>
                  </a:lnTo>
                  <a:lnTo>
                    <a:pt x="1772357" y="688014"/>
                  </a:lnTo>
                  <a:lnTo>
                    <a:pt x="1718375" y="689478"/>
                  </a:lnTo>
                  <a:lnTo>
                    <a:pt x="1664234" y="690524"/>
                  </a:lnTo>
                  <a:lnTo>
                    <a:pt x="1609986" y="691152"/>
                  </a:lnTo>
                  <a:lnTo>
                    <a:pt x="1555685" y="691361"/>
                  </a:lnTo>
                  <a:lnTo>
                    <a:pt x="1501384" y="691152"/>
                  </a:lnTo>
                  <a:lnTo>
                    <a:pt x="1447136" y="690524"/>
                  </a:lnTo>
                  <a:lnTo>
                    <a:pt x="1392994" y="689478"/>
                  </a:lnTo>
                  <a:lnTo>
                    <a:pt x="1339012" y="688014"/>
                  </a:lnTo>
                  <a:lnTo>
                    <a:pt x="1285243" y="686131"/>
                  </a:lnTo>
                  <a:lnTo>
                    <a:pt x="1231740" y="683830"/>
                  </a:lnTo>
                  <a:lnTo>
                    <a:pt x="1178556" y="681110"/>
                  </a:lnTo>
                  <a:lnTo>
                    <a:pt x="1125744" y="677973"/>
                  </a:lnTo>
                  <a:lnTo>
                    <a:pt x="1073358" y="674416"/>
                  </a:lnTo>
                  <a:lnTo>
                    <a:pt x="1021450" y="670442"/>
                  </a:lnTo>
                  <a:lnTo>
                    <a:pt x="970075" y="666049"/>
                  </a:lnTo>
                  <a:lnTo>
                    <a:pt x="919285" y="661238"/>
                  </a:lnTo>
                  <a:lnTo>
                    <a:pt x="869133" y="656008"/>
                  </a:lnTo>
                  <a:lnTo>
                    <a:pt x="819672" y="650360"/>
                  </a:lnTo>
                  <a:lnTo>
                    <a:pt x="770956" y="644293"/>
                  </a:lnTo>
                  <a:lnTo>
                    <a:pt x="723038" y="637808"/>
                  </a:lnTo>
                  <a:lnTo>
                    <a:pt x="675972" y="630905"/>
                  </a:lnTo>
                  <a:lnTo>
                    <a:pt x="629809" y="623584"/>
                  </a:lnTo>
                  <a:lnTo>
                    <a:pt x="584604" y="615844"/>
                  </a:lnTo>
                  <a:lnTo>
                    <a:pt x="540410" y="607685"/>
                  </a:lnTo>
                  <a:lnTo>
                    <a:pt x="497279" y="599108"/>
                  </a:lnTo>
                  <a:lnTo>
                    <a:pt x="455266" y="590113"/>
                  </a:lnTo>
                  <a:lnTo>
                    <a:pt x="394564" y="575856"/>
                  </a:lnTo>
                  <a:lnTo>
                    <a:pt x="338197" y="561041"/>
                  </a:lnTo>
                  <a:lnTo>
                    <a:pt x="286167" y="545711"/>
                  </a:lnTo>
                  <a:lnTo>
                    <a:pt x="238472" y="529906"/>
                  </a:lnTo>
                  <a:lnTo>
                    <a:pt x="195114" y="513667"/>
                  </a:lnTo>
                  <a:lnTo>
                    <a:pt x="156091" y="497037"/>
                  </a:lnTo>
                  <a:lnTo>
                    <a:pt x="121404" y="480055"/>
                  </a:lnTo>
                  <a:lnTo>
                    <a:pt x="65038" y="445206"/>
                  </a:lnTo>
                  <a:lnTo>
                    <a:pt x="26015" y="409448"/>
                  </a:lnTo>
                  <a:lnTo>
                    <a:pt x="4335" y="373112"/>
                  </a:lnTo>
                  <a:lnTo>
                    <a:pt x="0" y="354831"/>
                  </a:lnTo>
                  <a:lnTo>
                    <a:pt x="0" y="336529"/>
                  </a:lnTo>
                  <a:lnTo>
                    <a:pt x="13007" y="300029"/>
                  </a:lnTo>
                  <a:lnTo>
                    <a:pt x="43358" y="263941"/>
                  </a:lnTo>
                  <a:lnTo>
                    <a:pt x="91053" y="228596"/>
                  </a:lnTo>
                  <a:lnTo>
                    <a:pt x="156091" y="194324"/>
                  </a:lnTo>
                  <a:lnTo>
                    <a:pt x="195114" y="177693"/>
                  </a:lnTo>
                  <a:lnTo>
                    <a:pt x="238472" y="161455"/>
                  </a:lnTo>
                  <a:lnTo>
                    <a:pt x="286167" y="145650"/>
                  </a:lnTo>
                  <a:lnTo>
                    <a:pt x="338197" y="130319"/>
                  </a:lnTo>
                  <a:lnTo>
                    <a:pt x="394564" y="115505"/>
                  </a:lnTo>
                  <a:lnTo>
                    <a:pt x="455266" y="101247"/>
                  </a:lnTo>
                  <a:lnTo>
                    <a:pt x="497279" y="92252"/>
                  </a:lnTo>
                  <a:lnTo>
                    <a:pt x="540410" y="83675"/>
                  </a:lnTo>
                  <a:lnTo>
                    <a:pt x="584604" y="75517"/>
                  </a:lnTo>
                  <a:lnTo>
                    <a:pt x="629809" y="67777"/>
                  </a:lnTo>
                  <a:lnTo>
                    <a:pt x="675972" y="60455"/>
                  </a:lnTo>
                  <a:lnTo>
                    <a:pt x="723038" y="53552"/>
                  </a:lnTo>
                  <a:lnTo>
                    <a:pt x="770956" y="47067"/>
                  </a:lnTo>
                  <a:lnTo>
                    <a:pt x="819672" y="41001"/>
                  </a:lnTo>
                  <a:lnTo>
                    <a:pt x="869133" y="35352"/>
                  </a:lnTo>
                  <a:lnTo>
                    <a:pt x="919285" y="30123"/>
                  </a:lnTo>
                  <a:lnTo>
                    <a:pt x="970075" y="25311"/>
                  </a:lnTo>
                  <a:lnTo>
                    <a:pt x="1021450" y="20918"/>
                  </a:lnTo>
                  <a:lnTo>
                    <a:pt x="1073358" y="16944"/>
                  </a:lnTo>
                  <a:lnTo>
                    <a:pt x="1125744" y="13388"/>
                  </a:lnTo>
                  <a:lnTo>
                    <a:pt x="1178556" y="10250"/>
                  </a:lnTo>
                  <a:lnTo>
                    <a:pt x="1231740" y="7530"/>
                  </a:lnTo>
                  <a:lnTo>
                    <a:pt x="1285243" y="5229"/>
                  </a:lnTo>
                  <a:lnTo>
                    <a:pt x="1339012" y="3347"/>
                  </a:lnTo>
                  <a:lnTo>
                    <a:pt x="1392994" y="1882"/>
                  </a:lnTo>
                  <a:lnTo>
                    <a:pt x="1447136" y="836"/>
                  </a:lnTo>
                  <a:lnTo>
                    <a:pt x="1501384" y="209"/>
                  </a:lnTo>
                  <a:lnTo>
                    <a:pt x="1555685" y="0"/>
                  </a:lnTo>
                  <a:lnTo>
                    <a:pt x="1609986" y="209"/>
                  </a:lnTo>
                  <a:lnTo>
                    <a:pt x="1664234" y="836"/>
                  </a:lnTo>
                  <a:lnTo>
                    <a:pt x="1718375" y="1882"/>
                  </a:lnTo>
                  <a:lnTo>
                    <a:pt x="1772357" y="3347"/>
                  </a:lnTo>
                  <a:lnTo>
                    <a:pt x="1826126" y="5229"/>
                  </a:lnTo>
                  <a:lnTo>
                    <a:pt x="1879630" y="7530"/>
                  </a:lnTo>
                  <a:lnTo>
                    <a:pt x="1932814" y="10250"/>
                  </a:lnTo>
                  <a:lnTo>
                    <a:pt x="1985625" y="13388"/>
                  </a:lnTo>
                  <a:lnTo>
                    <a:pt x="2038011" y="16944"/>
                  </a:lnTo>
                  <a:lnTo>
                    <a:pt x="2089919" y="20918"/>
                  </a:lnTo>
                  <a:lnTo>
                    <a:pt x="2141294" y="25311"/>
                  </a:lnTo>
                  <a:lnTo>
                    <a:pt x="2192085" y="30123"/>
                  </a:lnTo>
                  <a:lnTo>
                    <a:pt x="2242237" y="35352"/>
                  </a:lnTo>
                  <a:lnTo>
                    <a:pt x="2291697" y="41001"/>
                  </a:lnTo>
                  <a:lnTo>
                    <a:pt x="2340413" y="47067"/>
                  </a:lnTo>
                  <a:lnTo>
                    <a:pt x="2388331" y="53552"/>
                  </a:lnTo>
                  <a:lnTo>
                    <a:pt x="2435398" y="60455"/>
                  </a:lnTo>
                  <a:lnTo>
                    <a:pt x="2481560" y="67777"/>
                  </a:lnTo>
                  <a:lnTo>
                    <a:pt x="2526765" y="75517"/>
                  </a:lnTo>
                  <a:lnTo>
                    <a:pt x="2570959" y="83675"/>
                  </a:lnTo>
                  <a:lnTo>
                    <a:pt x="2614090" y="92252"/>
                  </a:lnTo>
                  <a:lnTo>
                    <a:pt x="2656103" y="101247"/>
                  </a:lnTo>
                  <a:close/>
                </a:path>
              </a:pathLst>
            </a:custGeom>
            <a:ln w="25399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04066" y="3857011"/>
              <a:ext cx="2254885" cy="4801870"/>
            </a:xfrm>
            <a:custGeom>
              <a:avLst/>
              <a:gdLst/>
              <a:ahLst/>
              <a:cxnLst/>
              <a:rect l="l" t="t" r="r" b="b"/>
              <a:pathLst>
                <a:path w="2254885" h="4801870">
                  <a:moveTo>
                    <a:pt x="0" y="4801793"/>
                  </a:moveTo>
                  <a:lnTo>
                    <a:pt x="2249341" y="11495"/>
                  </a:lnTo>
                  <a:lnTo>
                    <a:pt x="2254739" y="0"/>
                  </a:lnTo>
                </a:path>
              </a:pathLst>
            </a:custGeom>
            <a:ln w="25399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98227" y="3758149"/>
              <a:ext cx="110489" cy="136525"/>
            </a:xfrm>
            <a:custGeom>
              <a:avLst/>
              <a:gdLst/>
              <a:ahLst/>
              <a:cxnLst/>
              <a:rect l="l" t="t" r="r" b="b"/>
              <a:pathLst>
                <a:path w="110489" h="136525">
                  <a:moveTo>
                    <a:pt x="107000" y="0"/>
                  </a:moveTo>
                  <a:lnTo>
                    <a:pt x="0" y="84448"/>
                  </a:lnTo>
                  <a:lnTo>
                    <a:pt x="110359" y="136268"/>
                  </a:lnTo>
                  <a:lnTo>
                    <a:pt x="10700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822878" y="3079476"/>
            <a:ext cx="5601970" cy="10210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20"/>
              </a:spcBef>
            </a:pPr>
            <a:r>
              <a:rPr sz="2200" spc="75" dirty="0">
                <a:solidFill>
                  <a:srgbClr val="0433FF"/>
                </a:solidFill>
                <a:latin typeface="Tahoma"/>
                <a:cs typeface="Tahoma"/>
              </a:rPr>
              <a:t>Cell </a:t>
            </a:r>
            <a:r>
              <a:rPr sz="2200" spc="-10" dirty="0">
                <a:solidFill>
                  <a:srgbClr val="0433FF"/>
                </a:solidFill>
                <a:latin typeface="Tahoma"/>
                <a:cs typeface="Tahoma"/>
              </a:rPr>
              <a:t>lattice </a:t>
            </a:r>
            <a:r>
              <a:rPr sz="2200" spc="10" dirty="0">
                <a:solidFill>
                  <a:srgbClr val="0433FF"/>
                </a:solidFill>
                <a:latin typeface="Tahoma"/>
                <a:cs typeface="Tahoma"/>
              </a:rPr>
              <a:t>parameters </a:t>
            </a:r>
            <a:r>
              <a:rPr sz="2200" spc="20" dirty="0">
                <a:latin typeface="Tahoma"/>
                <a:cs typeface="Tahoma"/>
              </a:rPr>
              <a:t>and </a:t>
            </a:r>
            <a:r>
              <a:rPr sz="2200" spc="-10" dirty="0">
                <a:latin typeface="Tahoma"/>
                <a:cs typeface="Tahoma"/>
              </a:rPr>
              <a:t>free </a:t>
            </a:r>
            <a:r>
              <a:rPr sz="2200" spc="-35" dirty="0">
                <a:latin typeface="Tahoma"/>
                <a:cs typeface="Tahoma"/>
              </a:rPr>
              <a:t>(internal) </a:t>
            </a:r>
            <a:r>
              <a:rPr sz="2200" spc="-30" dirty="0"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0433FF"/>
                </a:solidFill>
                <a:latin typeface="Tahoma"/>
                <a:cs typeface="Tahoma"/>
              </a:rPr>
              <a:t>coordinates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35" dirty="0">
                <a:solidFill>
                  <a:srgbClr val="0433FF"/>
                </a:solidFill>
                <a:latin typeface="Tahoma"/>
                <a:cs typeface="Tahoma"/>
              </a:rPr>
              <a:t>of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0433FF"/>
                </a:solidFill>
                <a:latin typeface="Tahoma"/>
                <a:cs typeface="Tahoma"/>
              </a:rPr>
              <a:t>the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0433FF"/>
                </a:solidFill>
                <a:latin typeface="Tahoma"/>
                <a:cs typeface="Tahoma"/>
              </a:rPr>
              <a:t>atoms</a:t>
            </a:r>
            <a:r>
              <a:rPr sz="2200" spc="-80" dirty="0">
                <a:solidFill>
                  <a:srgbClr val="0433FF"/>
                </a:solidFill>
                <a:latin typeface="Tahoma"/>
                <a:cs typeface="Tahoma"/>
              </a:rPr>
              <a:t> </a:t>
            </a:r>
            <a:r>
              <a:rPr sz="2200" spc="15" dirty="0">
                <a:latin typeface="Tahoma"/>
                <a:cs typeface="Tahoma"/>
              </a:rPr>
              <a:t>may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35" dirty="0">
                <a:latin typeface="Tahoma"/>
                <a:cs typeface="Tahoma"/>
              </a:rPr>
              <a:t>be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30" dirty="0">
                <a:latin typeface="Tahoma"/>
                <a:cs typeface="Tahoma"/>
              </a:rPr>
              <a:t>changed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by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relaxation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79800" y="381000"/>
            <a:ext cx="8585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60" dirty="0"/>
              <a:t>Structure</a:t>
            </a:r>
            <a:r>
              <a:rPr b="1" spc="-145" dirty="0"/>
              <a:t> </a:t>
            </a:r>
            <a:r>
              <a:rPr b="1" spc="215" dirty="0"/>
              <a:t>optimization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BD88943B-04E9-70CE-D1FC-3FC055370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318230"/>
            <a:ext cx="11582400" cy="764824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derivative of </a:t>
            </a:r>
            <a:r>
              <a:rPr lang="en-US" altLang="en-US" sz="25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500" b="1" baseline="-25000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</a:t>
            </a: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F </a:t>
            </a:r>
            <a:r>
              <a:rPr lang="en-US" altLang="en-US" sz="25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wrt</a:t>
            </a:r>
            <a:r>
              <a:rPr lang="en-US" altLang="en-US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altLang="en-US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property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500" b="1" baseline="-250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</a:t>
            </a:r>
            <a:r>
              <a:rPr lang="en-US" altLang="en-US" sz="2500" b="1" baseline="-250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500" b="1" baseline="-250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en-US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(atomic displacement)</a:t>
            </a:r>
            <a:r>
              <a:rPr lang="en-US" altLang="en-US" sz="2500" b="1" baseline="-250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US" altLang="en-US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 spring const: phonons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 E</a:t>
            </a:r>
            <a:r>
              <a:rPr lang="en-US" altLang="en-US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(E-field)                                                      Dielectric constant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en-US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(strain)                                                           Elastic constant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 </a:t>
            </a:r>
            <a:r>
              <a:rPr lang="el-GR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en-US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Piezo-electric constant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 d</a:t>
            </a:r>
            <a:r>
              <a:rPr lang="en-US" altLang="en-US" sz="2500" b="1" baseline="-250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Born Dynamical charge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</a:t>
            </a:r>
            <a:r>
              <a:rPr lang="en-US" altLang="en-US" sz="2500" b="1" baseline="-250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Strain-phonon coupling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H, H</a:t>
            </a:r>
            <a:r>
              <a:rPr lang="en-US" altLang="en-US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(magnetic field)                                         Magnetic susceptibility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 H</a:t>
            </a:r>
            <a:r>
              <a:rPr lang="en-US" altLang="en-US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Magneto-electric constant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 b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H, </a:t>
            </a:r>
            <a:r>
              <a:rPr lang="el-GR" altLang="en-US" sz="25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en-US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Piezo-magnetic constant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A45B6B3-4E9B-D70D-288B-B677D092A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17" y="228600"/>
            <a:ext cx="1194756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500" b="1" dirty="0">
                <a:latin typeface="Calibri" panose="020F0502020204030204" pitchFamily="34" charset="0"/>
              </a:rPr>
              <a:t>Properties Derived from the Ground State Energy</a:t>
            </a:r>
            <a:endParaRPr lang="en-US" altLang="en-US" sz="45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874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89D6E3-0F3E-FDBA-5AE9-14AA8659ACC6}"/>
              </a:ext>
            </a:extLst>
          </p:cNvPr>
          <p:cNvGrpSpPr/>
          <p:nvPr/>
        </p:nvGrpSpPr>
        <p:grpSpPr>
          <a:xfrm>
            <a:off x="0" y="228600"/>
            <a:ext cx="12878389" cy="9296400"/>
            <a:chOff x="0" y="228600"/>
            <a:chExt cx="12878389" cy="9296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35B22B-4889-3BA6-C5FA-3FB9B785B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8600"/>
              <a:ext cx="12878389" cy="9296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157E7E-410C-FFF5-7A56-56C3A094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2916" t="28689" r="11641" b="33606"/>
            <a:stretch/>
          </p:blipFill>
          <p:spPr>
            <a:xfrm>
              <a:off x="6959600" y="2057400"/>
              <a:ext cx="4701209" cy="50292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C1767EE-0A10-F378-8998-1352018F615E}"/>
              </a:ext>
            </a:extLst>
          </p:cNvPr>
          <p:cNvSpPr/>
          <p:nvPr/>
        </p:nvSpPr>
        <p:spPr>
          <a:xfrm>
            <a:off x="11912600" y="891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7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CC1971D-1291-B2FC-193F-E4F761F7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20" y="0"/>
            <a:ext cx="12841013" cy="9601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0B013D-7F51-155E-B7E9-06D3C5391079}"/>
              </a:ext>
            </a:extLst>
          </p:cNvPr>
          <p:cNvSpPr/>
          <p:nvPr/>
        </p:nvSpPr>
        <p:spPr>
          <a:xfrm>
            <a:off x="11982793" y="9062434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200" y="381000"/>
            <a:ext cx="7416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60" dirty="0"/>
              <a:t>Structure</a:t>
            </a:r>
            <a:r>
              <a:rPr b="1" spc="-130" dirty="0"/>
              <a:t> </a:t>
            </a:r>
            <a:r>
              <a:rPr b="1" spc="225" dirty="0"/>
              <a:t>of</a:t>
            </a:r>
            <a:r>
              <a:rPr b="1" spc="355" dirty="0"/>
              <a:t> </a:t>
            </a:r>
            <a:r>
              <a:rPr b="1" spc="30" dirty="0"/>
              <a:t>QE</a:t>
            </a:r>
            <a:r>
              <a:rPr b="1" spc="-130" dirty="0"/>
              <a:t> </a:t>
            </a:r>
            <a:r>
              <a:rPr b="1" spc="250" dirty="0"/>
              <a:t>input</a:t>
            </a:r>
            <a:r>
              <a:rPr b="1" spc="-130" dirty="0"/>
              <a:t> </a:t>
            </a:r>
            <a:r>
              <a:rPr b="1" spc="220"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1278" y="1568177"/>
            <a:ext cx="4911090" cy="231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outdir=‘../tmp/',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7426" y="3873500"/>
            <a:ext cx="1684020" cy="2794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190"/>
              </a:lnSpc>
            </a:pPr>
            <a:r>
              <a:rPr sz="2200" dirty="0">
                <a:latin typeface="Lucida Console"/>
                <a:cs typeface="Lucida Console"/>
              </a:rPr>
              <a:t>ibrav=2,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1278" y="4082777"/>
            <a:ext cx="4571365" cy="3713479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80975" marR="135001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celldm(1)=10.2625,  nat=2,</a:t>
            </a:r>
            <a:endParaRPr sz="2200">
              <a:latin typeface="Lucida Console"/>
              <a:cs typeface="Lucida Console"/>
            </a:endParaRPr>
          </a:p>
          <a:p>
            <a:pPr marL="180975" marR="202374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ntyp=1,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 marR="286639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  <a:p>
            <a:pPr marL="180975" marR="1689100">
              <a:lnSpc>
                <a:spcPts val="2200"/>
              </a:lnSpc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  <a:p>
            <a:pPr marL="12700" marR="219202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5080" indent="16827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629"/>
              </p:ext>
            </p:extLst>
          </p:nvPr>
        </p:nvGraphicFramePr>
        <p:xfrm>
          <a:off x="1622228" y="7786612"/>
          <a:ext cx="343280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641278" y="8273777"/>
            <a:ext cx="3058160" cy="640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73200" y="1447800"/>
            <a:ext cx="5860415" cy="7645400"/>
            <a:chOff x="530422" y="1416323"/>
            <a:chExt cx="5860415" cy="7645400"/>
          </a:xfrm>
        </p:grpSpPr>
        <p:sp>
          <p:nvSpPr>
            <p:cNvPr id="9" name="object 9"/>
            <p:cNvSpPr/>
            <p:nvPr/>
          </p:nvSpPr>
          <p:spPr>
            <a:xfrm>
              <a:off x="543122" y="1429023"/>
              <a:ext cx="5139055" cy="7620000"/>
            </a:xfrm>
            <a:custGeom>
              <a:avLst/>
              <a:gdLst/>
              <a:ahLst/>
              <a:cxnLst/>
              <a:rect l="l" t="t" r="r" b="b"/>
              <a:pathLst>
                <a:path w="5139055" h="7620000">
                  <a:moveTo>
                    <a:pt x="220947" y="0"/>
                  </a:moveTo>
                  <a:lnTo>
                    <a:pt x="4917626" y="0"/>
                  </a:lnTo>
                  <a:lnTo>
                    <a:pt x="4959807" y="169"/>
                  </a:lnTo>
                  <a:lnTo>
                    <a:pt x="5021533" y="4567"/>
                  </a:lnTo>
                  <a:lnTo>
                    <a:pt x="5073729" y="23880"/>
                  </a:lnTo>
                  <a:lnTo>
                    <a:pt x="5114693" y="64844"/>
                  </a:lnTo>
                  <a:lnTo>
                    <a:pt x="5134006" y="117055"/>
                  </a:lnTo>
                  <a:lnTo>
                    <a:pt x="5138405" y="179180"/>
                  </a:lnTo>
                  <a:lnTo>
                    <a:pt x="5138574" y="221929"/>
                  </a:lnTo>
                  <a:lnTo>
                    <a:pt x="5138574" y="7399053"/>
                  </a:lnTo>
                  <a:lnTo>
                    <a:pt x="5138405" y="7441233"/>
                  </a:lnTo>
                  <a:lnTo>
                    <a:pt x="5134006" y="7502959"/>
                  </a:lnTo>
                  <a:lnTo>
                    <a:pt x="5114693" y="7555155"/>
                  </a:lnTo>
                  <a:lnTo>
                    <a:pt x="5073729" y="7596119"/>
                  </a:lnTo>
                  <a:lnTo>
                    <a:pt x="5021518" y="7615431"/>
                  </a:lnTo>
                  <a:lnTo>
                    <a:pt x="4959393" y="7619830"/>
                  </a:lnTo>
                  <a:lnTo>
                    <a:pt x="4916644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14442" y="3942472"/>
              <a:ext cx="3275965" cy="0"/>
            </a:xfrm>
            <a:custGeom>
              <a:avLst/>
              <a:gdLst/>
              <a:ahLst/>
              <a:cxnLst/>
              <a:rect l="l" t="t" r="r" b="b"/>
              <a:pathLst>
                <a:path w="3275965">
                  <a:moveTo>
                    <a:pt x="3275855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05222" y="388151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746752"/>
              </p:ext>
            </p:extLst>
          </p:nvPr>
        </p:nvGraphicFramePr>
        <p:xfrm>
          <a:off x="7591228" y="3532112"/>
          <a:ext cx="3601083" cy="111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9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ibrav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200" spc="-7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200" dirty="0">
                          <a:latin typeface="Lucida Console"/>
                          <a:cs typeface="Lucida Console"/>
                        </a:rPr>
                        <a:t>1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solidFill>
                            <a:srgbClr val="9437FF"/>
                          </a:solidFill>
                          <a:latin typeface="Lucida Console"/>
                          <a:cs typeface="Lucida Console"/>
                        </a:rPr>
                        <a:t>(SC)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ibrav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200" spc="-7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200" dirty="0">
                          <a:latin typeface="Lucida Console"/>
                          <a:cs typeface="Lucida Console"/>
                        </a:rPr>
                        <a:t>2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solidFill>
                            <a:srgbClr val="0433FF"/>
                          </a:solidFill>
                          <a:latin typeface="Lucida Console"/>
                          <a:cs typeface="Lucida Console"/>
                        </a:rPr>
                        <a:t>(FCC)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ibrav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200" spc="-7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200" dirty="0">
                          <a:latin typeface="Lucida Console"/>
                          <a:cs typeface="Lucida Console"/>
                        </a:rPr>
                        <a:t>4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(Hexagonal)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…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7699178" y="5225777"/>
            <a:ext cx="2215515" cy="640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solidFill>
                  <a:srgbClr val="9437FF"/>
                </a:solidFill>
                <a:latin typeface="Lucida Console"/>
                <a:cs typeface="Lucida Console"/>
              </a:rPr>
              <a:t>simple</a:t>
            </a:r>
            <a:r>
              <a:rPr sz="2200" spc="-100" dirty="0">
                <a:solidFill>
                  <a:srgbClr val="9437FF"/>
                </a:solidFill>
                <a:latin typeface="Lucida Console"/>
                <a:cs typeface="Lucida Console"/>
              </a:rPr>
              <a:t> </a:t>
            </a:r>
            <a:r>
              <a:rPr sz="2200" dirty="0">
                <a:solidFill>
                  <a:srgbClr val="9437FF"/>
                </a:solidFill>
                <a:latin typeface="Lucida Console"/>
                <a:cs typeface="Lucida Console"/>
              </a:rPr>
              <a:t>cubic: </a:t>
            </a:r>
            <a:r>
              <a:rPr sz="2200" spc="-1310" dirty="0">
                <a:solidFill>
                  <a:srgbClr val="9437FF"/>
                </a:solidFill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v1</a:t>
            </a:r>
            <a:r>
              <a:rPr sz="2200" spc="-5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=</a:t>
            </a:r>
            <a:r>
              <a:rPr sz="2200" spc="-5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a(1,0,0)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64669"/>
              </p:ext>
            </p:extLst>
          </p:nvPr>
        </p:nvGraphicFramePr>
        <p:xfrm>
          <a:off x="7680128" y="5856212"/>
          <a:ext cx="3430905" cy="197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marL="31750">
                        <a:lnSpc>
                          <a:spcPts val="1955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v2</a:t>
                      </a:r>
                      <a:r>
                        <a:rPr sz="2200" spc="-10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200" dirty="0">
                          <a:latin typeface="Lucida Console"/>
                          <a:cs typeface="Lucida Console"/>
                        </a:rPr>
                        <a:t>=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  <a:p>
                      <a:pPr marL="31750">
                        <a:lnSpc>
                          <a:spcPts val="242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v3</a:t>
                      </a:r>
                      <a:r>
                        <a:rPr sz="2200" spc="-10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200" dirty="0">
                          <a:latin typeface="Lucida Console"/>
                          <a:cs typeface="Lucida Console"/>
                        </a:rPr>
                        <a:t>=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  <a:p>
                      <a:pPr marL="31750">
                        <a:lnSpc>
                          <a:spcPts val="2565"/>
                        </a:lnSpc>
                        <a:spcBef>
                          <a:spcPts val="1760"/>
                        </a:spcBef>
                      </a:pPr>
                      <a:r>
                        <a:rPr sz="2200" dirty="0">
                          <a:solidFill>
                            <a:srgbClr val="0433FF"/>
                          </a:solidFill>
                          <a:latin typeface="Lucida Console"/>
                          <a:cs typeface="Lucida Console"/>
                        </a:rPr>
                        <a:t>face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955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a(0,1,0)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  <a:p>
                      <a:pPr marL="83820">
                        <a:lnSpc>
                          <a:spcPts val="242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a(0,0,1)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  <a:p>
                      <a:pPr marL="83820">
                        <a:lnSpc>
                          <a:spcPts val="2565"/>
                        </a:lnSpc>
                        <a:spcBef>
                          <a:spcPts val="1760"/>
                        </a:spcBef>
                      </a:pPr>
                      <a:r>
                        <a:rPr sz="2200" dirty="0">
                          <a:solidFill>
                            <a:srgbClr val="0433FF"/>
                          </a:solidFill>
                          <a:latin typeface="Lucida Console"/>
                          <a:cs typeface="Lucida Console"/>
                        </a:rPr>
                        <a:t>centered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ts val="2565"/>
                        </a:lnSpc>
                      </a:pPr>
                      <a:r>
                        <a:rPr sz="2200" spc="-10" dirty="0">
                          <a:solidFill>
                            <a:srgbClr val="0433FF"/>
                          </a:solidFill>
                          <a:latin typeface="Lucida Console"/>
                          <a:cs typeface="Lucida Console"/>
                        </a:rPr>
                        <a:t>cubic: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v1</a:t>
                      </a:r>
                      <a:r>
                        <a:rPr sz="2200" spc="-7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200" dirty="0">
                          <a:latin typeface="Lucida Console"/>
                          <a:cs typeface="Lucida Console"/>
                        </a:rPr>
                        <a:t>=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(a/2)(-1,0,1)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v2</a:t>
                      </a:r>
                      <a:r>
                        <a:rPr sz="2200" spc="-7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200" dirty="0">
                          <a:latin typeface="Lucida Console"/>
                          <a:cs typeface="Lucida Console"/>
                        </a:rPr>
                        <a:t>=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(a/2)(0,1,1)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v3</a:t>
                      </a:r>
                      <a:r>
                        <a:rPr sz="2200" spc="-7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200" dirty="0">
                          <a:latin typeface="Lucida Console"/>
                          <a:cs typeface="Lucida Console"/>
                        </a:rPr>
                        <a:t>=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820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(a/2)(-1,1,0)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3178" y="2941986"/>
            <a:ext cx="2925004" cy="26489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4199" y="381000"/>
            <a:ext cx="75853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60" dirty="0"/>
              <a:t>Structure</a:t>
            </a:r>
            <a:r>
              <a:rPr b="1" spc="-130" dirty="0"/>
              <a:t> </a:t>
            </a:r>
            <a:r>
              <a:rPr b="1" spc="225" dirty="0"/>
              <a:t>of</a:t>
            </a:r>
            <a:r>
              <a:rPr b="1" spc="355" dirty="0"/>
              <a:t> </a:t>
            </a:r>
            <a:r>
              <a:rPr b="1" spc="30" dirty="0"/>
              <a:t>QE</a:t>
            </a:r>
            <a:r>
              <a:rPr b="1" spc="-130" dirty="0"/>
              <a:t> </a:t>
            </a:r>
            <a:r>
              <a:rPr b="1" spc="250" dirty="0"/>
              <a:t>input</a:t>
            </a:r>
            <a:r>
              <a:rPr b="1" spc="-130" dirty="0"/>
              <a:t> </a:t>
            </a:r>
            <a:r>
              <a:rPr b="1" spc="220" dirty="0"/>
              <a:t>file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8878" y="1568177"/>
            <a:ext cx="491109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8878" y="3523977"/>
            <a:ext cx="12045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7216" y="3803377"/>
            <a:ext cx="1373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ibrav=2,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5026" y="4152900"/>
            <a:ext cx="3367404" cy="2794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190"/>
              </a:lnSpc>
            </a:pPr>
            <a:r>
              <a:rPr sz="2200" dirty="0">
                <a:latin typeface="Lucida Console"/>
                <a:cs typeface="Lucida Console"/>
              </a:rPr>
              <a:t>celldm(1)=10.2625,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8878" y="4362177"/>
            <a:ext cx="4571365" cy="3434079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80975" marR="219202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nat=2,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ntyp=1,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ecutwfc=60.0,</a:t>
            </a:r>
            <a:endParaRPr sz="2200">
              <a:latin typeface="Lucida Console"/>
              <a:cs typeface="Lucida Console"/>
            </a:endParaRPr>
          </a:p>
          <a:p>
            <a:pPr marL="180975">
              <a:lnSpc>
                <a:spcPts val="1980"/>
              </a:lnSpc>
            </a:pP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 marR="286639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  <a:p>
            <a:pPr marL="180975" marR="1689100">
              <a:lnSpc>
                <a:spcPts val="2200"/>
              </a:lnSpc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  <a:p>
            <a:pPr marL="12700" marR="219202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5080" indent="16827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828225"/>
              </p:ext>
            </p:extLst>
          </p:nvPr>
        </p:nvGraphicFramePr>
        <p:xfrm>
          <a:off x="1469828" y="7786612"/>
          <a:ext cx="343280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88878" y="8273777"/>
            <a:ext cx="3058160" cy="640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20800" y="1447800"/>
            <a:ext cx="9598025" cy="7645400"/>
            <a:chOff x="530422" y="1416323"/>
            <a:chExt cx="9598025" cy="7645400"/>
          </a:xfrm>
        </p:grpSpPr>
        <p:sp>
          <p:nvSpPr>
            <p:cNvPr id="12" name="object 12"/>
            <p:cNvSpPr/>
            <p:nvPr/>
          </p:nvSpPr>
          <p:spPr>
            <a:xfrm>
              <a:off x="8871207" y="4436871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905331" y="905331"/>
                  </a:moveTo>
                  <a:lnTo>
                    <a:pt x="17960" y="1796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38299" y="4303964"/>
              <a:ext cx="226695" cy="226695"/>
            </a:xfrm>
            <a:custGeom>
              <a:avLst/>
              <a:gdLst/>
              <a:ahLst/>
              <a:cxnLst/>
              <a:rect l="l" t="t" r="r" b="b"/>
              <a:pathLst>
                <a:path w="226695" h="226695">
                  <a:moveTo>
                    <a:pt x="0" y="0"/>
                  </a:moveTo>
                  <a:lnTo>
                    <a:pt x="75434" y="226302"/>
                  </a:lnTo>
                  <a:lnTo>
                    <a:pt x="226302" y="75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15384" y="4328546"/>
              <a:ext cx="213995" cy="1004569"/>
            </a:xfrm>
            <a:custGeom>
              <a:avLst/>
              <a:gdLst/>
              <a:ahLst/>
              <a:cxnLst/>
              <a:rect l="l" t="t" r="r" b="b"/>
              <a:pathLst>
                <a:path w="213995" h="1004570">
                  <a:moveTo>
                    <a:pt x="0" y="1004105"/>
                  </a:moveTo>
                  <a:lnTo>
                    <a:pt x="208148" y="24844"/>
                  </a:lnTo>
                  <a:lnTo>
                    <a:pt x="213429" y="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19183" y="4144694"/>
              <a:ext cx="208915" cy="231140"/>
            </a:xfrm>
            <a:custGeom>
              <a:avLst/>
              <a:gdLst/>
              <a:ahLst/>
              <a:cxnLst/>
              <a:rect l="l" t="t" r="r" b="b"/>
              <a:pathLst>
                <a:path w="208915" h="231139">
                  <a:moveTo>
                    <a:pt x="148709" y="0"/>
                  </a:moveTo>
                  <a:lnTo>
                    <a:pt x="0" y="186517"/>
                  </a:lnTo>
                  <a:lnTo>
                    <a:pt x="208697" y="230877"/>
                  </a:lnTo>
                  <a:lnTo>
                    <a:pt x="14870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14076" y="5295450"/>
              <a:ext cx="661035" cy="58419"/>
            </a:xfrm>
            <a:custGeom>
              <a:avLst/>
              <a:gdLst/>
              <a:ahLst/>
              <a:cxnLst/>
              <a:rect l="l" t="t" r="r" b="b"/>
              <a:pathLst>
                <a:path w="661034" h="58420">
                  <a:moveTo>
                    <a:pt x="660697" y="57803"/>
                  </a:moveTo>
                  <a:lnTo>
                    <a:pt x="25303" y="2213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943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26830" y="5191390"/>
              <a:ext cx="222250" cy="212725"/>
            </a:xfrm>
            <a:custGeom>
              <a:avLst/>
              <a:gdLst/>
              <a:ahLst/>
              <a:cxnLst/>
              <a:rect l="l" t="t" r="r" b="b"/>
              <a:pathLst>
                <a:path w="222250" h="212725">
                  <a:moveTo>
                    <a:pt x="221846" y="0"/>
                  </a:moveTo>
                  <a:lnTo>
                    <a:pt x="0" y="87678"/>
                  </a:lnTo>
                  <a:lnTo>
                    <a:pt x="203250" y="212548"/>
                  </a:lnTo>
                  <a:lnTo>
                    <a:pt x="221846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3122" y="1429023"/>
              <a:ext cx="5139690" cy="7620000"/>
            </a:xfrm>
            <a:custGeom>
              <a:avLst/>
              <a:gdLst/>
              <a:ahLst/>
              <a:cxnLst/>
              <a:rect l="l" t="t" r="r" b="b"/>
              <a:pathLst>
                <a:path w="5139690" h="7620000">
                  <a:moveTo>
                    <a:pt x="220947" y="0"/>
                  </a:moveTo>
                  <a:lnTo>
                    <a:pt x="4918435" y="0"/>
                  </a:lnTo>
                  <a:lnTo>
                    <a:pt x="4960616" y="169"/>
                  </a:lnTo>
                  <a:lnTo>
                    <a:pt x="5022341" y="4567"/>
                  </a:lnTo>
                  <a:lnTo>
                    <a:pt x="5074537" y="23880"/>
                  </a:lnTo>
                  <a:lnTo>
                    <a:pt x="5115501" y="64844"/>
                  </a:lnTo>
                  <a:lnTo>
                    <a:pt x="5134814" y="117055"/>
                  </a:lnTo>
                  <a:lnTo>
                    <a:pt x="5139213" y="179180"/>
                  </a:lnTo>
                  <a:lnTo>
                    <a:pt x="5139382" y="221929"/>
                  </a:lnTo>
                  <a:lnTo>
                    <a:pt x="5139382" y="7399053"/>
                  </a:lnTo>
                  <a:lnTo>
                    <a:pt x="5139213" y="7441233"/>
                  </a:lnTo>
                  <a:lnTo>
                    <a:pt x="5134814" y="7502959"/>
                  </a:lnTo>
                  <a:lnTo>
                    <a:pt x="5115501" y="7555155"/>
                  </a:lnTo>
                  <a:lnTo>
                    <a:pt x="5074537" y="7596119"/>
                  </a:lnTo>
                  <a:lnTo>
                    <a:pt x="5022326" y="7615431"/>
                  </a:lnTo>
                  <a:lnTo>
                    <a:pt x="4960201" y="7619830"/>
                  </a:lnTo>
                  <a:lnTo>
                    <a:pt x="4917452" y="7620000"/>
                  </a:lnTo>
                  <a:lnTo>
                    <a:pt x="220947" y="7620000"/>
                  </a:lnTo>
                  <a:lnTo>
                    <a:pt x="178766" y="7619830"/>
                  </a:lnTo>
                  <a:lnTo>
                    <a:pt x="117040" y="7615431"/>
                  </a:lnTo>
                  <a:lnTo>
                    <a:pt x="64844" y="7596119"/>
                  </a:lnTo>
                  <a:lnTo>
                    <a:pt x="23880" y="7555155"/>
                  </a:lnTo>
                  <a:lnTo>
                    <a:pt x="4567" y="7502944"/>
                  </a:lnTo>
                  <a:lnTo>
                    <a:pt x="169" y="7440819"/>
                  </a:lnTo>
                  <a:lnTo>
                    <a:pt x="0" y="7398070"/>
                  </a:lnTo>
                  <a:lnTo>
                    <a:pt x="0" y="220947"/>
                  </a:lnTo>
                  <a:lnTo>
                    <a:pt x="169" y="178766"/>
                  </a:lnTo>
                  <a:lnTo>
                    <a:pt x="4567" y="117040"/>
                  </a:lnTo>
                  <a:lnTo>
                    <a:pt x="23880" y="64844"/>
                  </a:lnTo>
                  <a:lnTo>
                    <a:pt x="64844" y="23880"/>
                  </a:lnTo>
                  <a:lnTo>
                    <a:pt x="117055" y="4567"/>
                  </a:lnTo>
                  <a:lnTo>
                    <a:pt x="179180" y="169"/>
                  </a:lnTo>
                  <a:lnTo>
                    <a:pt x="221929" y="0"/>
                  </a:lnTo>
                  <a:lnTo>
                    <a:pt x="220947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70678" y="6559277"/>
            <a:ext cx="3392804" cy="11988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face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centered</a:t>
            </a:r>
            <a:r>
              <a:rPr sz="2200" spc="-35" dirty="0">
                <a:latin typeface="Lucida Console"/>
                <a:cs typeface="Lucida Console"/>
              </a:rPr>
              <a:t> </a:t>
            </a:r>
            <a:r>
              <a:rPr sz="2200" spc="-10" dirty="0">
                <a:latin typeface="Lucida Console"/>
                <a:cs typeface="Lucida Console"/>
              </a:rPr>
              <a:t>cubic: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solidFill>
                  <a:srgbClr val="0433FF"/>
                </a:solidFill>
                <a:latin typeface="Lucida Console"/>
                <a:cs typeface="Lucida Console"/>
              </a:rPr>
              <a:t>v1</a:t>
            </a:r>
            <a:r>
              <a:rPr sz="2200" spc="-25" dirty="0">
                <a:solidFill>
                  <a:srgbClr val="0433FF"/>
                </a:solidFill>
                <a:latin typeface="Lucida Console"/>
                <a:cs typeface="Lucida Console"/>
              </a:rPr>
              <a:t> </a:t>
            </a:r>
            <a:r>
              <a:rPr sz="2200" dirty="0">
                <a:solidFill>
                  <a:srgbClr val="0433FF"/>
                </a:solidFill>
                <a:latin typeface="Lucida Console"/>
                <a:cs typeface="Lucida Console"/>
              </a:rPr>
              <a:t>=</a:t>
            </a:r>
            <a:r>
              <a:rPr sz="2200" spc="-25" dirty="0">
                <a:solidFill>
                  <a:srgbClr val="0433FF"/>
                </a:solidFill>
                <a:latin typeface="Lucida Console"/>
                <a:cs typeface="Lucida Console"/>
              </a:rPr>
              <a:t> </a:t>
            </a:r>
            <a:r>
              <a:rPr sz="2200" dirty="0">
                <a:solidFill>
                  <a:srgbClr val="0433FF"/>
                </a:solidFill>
                <a:latin typeface="Lucida Console"/>
                <a:cs typeface="Lucida Console"/>
              </a:rPr>
              <a:t>(a/2)(-1,0,1)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1980"/>
              </a:lnSpc>
            </a:pPr>
            <a:r>
              <a:rPr sz="2200" dirty="0">
                <a:solidFill>
                  <a:srgbClr val="FF2600"/>
                </a:solidFill>
                <a:latin typeface="Lucida Console"/>
                <a:cs typeface="Lucida Console"/>
              </a:rPr>
              <a:t>v2</a:t>
            </a:r>
            <a:r>
              <a:rPr sz="2200" spc="-40" dirty="0">
                <a:solidFill>
                  <a:srgbClr val="FF2600"/>
                </a:solidFill>
                <a:latin typeface="Lucida Console"/>
                <a:cs typeface="Lucida Console"/>
              </a:rPr>
              <a:t> </a:t>
            </a:r>
            <a:r>
              <a:rPr sz="2200" dirty="0">
                <a:solidFill>
                  <a:srgbClr val="FF2600"/>
                </a:solidFill>
                <a:latin typeface="Lucida Console"/>
                <a:cs typeface="Lucida Console"/>
              </a:rPr>
              <a:t>=</a:t>
            </a:r>
            <a:r>
              <a:rPr sz="2200" spc="-40" dirty="0">
                <a:solidFill>
                  <a:srgbClr val="FF2600"/>
                </a:solidFill>
                <a:latin typeface="Lucida Console"/>
                <a:cs typeface="Lucida Console"/>
              </a:rPr>
              <a:t> </a:t>
            </a:r>
            <a:r>
              <a:rPr sz="2200" dirty="0">
                <a:solidFill>
                  <a:srgbClr val="FF2600"/>
                </a:solidFill>
                <a:latin typeface="Lucida Console"/>
                <a:cs typeface="Lucida Console"/>
              </a:rPr>
              <a:t>(a/2)(0,1,1)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420"/>
              </a:lnSpc>
            </a:pPr>
            <a:r>
              <a:rPr sz="2200" dirty="0">
                <a:solidFill>
                  <a:srgbClr val="9437FF"/>
                </a:solidFill>
                <a:latin typeface="Lucida Console"/>
                <a:cs typeface="Lucida Console"/>
              </a:rPr>
              <a:t>v3</a:t>
            </a:r>
            <a:r>
              <a:rPr sz="2200" spc="-40" dirty="0">
                <a:solidFill>
                  <a:srgbClr val="9437FF"/>
                </a:solidFill>
                <a:latin typeface="Lucida Console"/>
                <a:cs typeface="Lucida Console"/>
              </a:rPr>
              <a:t> </a:t>
            </a:r>
            <a:r>
              <a:rPr sz="2200" dirty="0">
                <a:solidFill>
                  <a:srgbClr val="9437FF"/>
                </a:solidFill>
                <a:latin typeface="Lucida Console"/>
                <a:cs typeface="Lucida Console"/>
              </a:rPr>
              <a:t>=</a:t>
            </a:r>
            <a:r>
              <a:rPr sz="2200" spc="-40" dirty="0">
                <a:solidFill>
                  <a:srgbClr val="9437FF"/>
                </a:solidFill>
                <a:latin typeface="Lucida Console"/>
                <a:cs typeface="Lucida Console"/>
              </a:rPr>
              <a:t> </a:t>
            </a:r>
            <a:r>
              <a:rPr sz="2200" spc="-5" dirty="0">
                <a:solidFill>
                  <a:srgbClr val="9437FF"/>
                </a:solidFill>
                <a:latin typeface="Lucida Console"/>
                <a:cs typeface="Lucida Console"/>
              </a:rPr>
              <a:t>(a/2)(-1,1,0)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40578" y="2228577"/>
            <a:ext cx="20802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latin typeface="Tahoma"/>
                <a:cs typeface="Tahoma"/>
              </a:rPr>
              <a:t>FCC</a:t>
            </a:r>
            <a:r>
              <a:rPr sz="2600" spc="-140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structure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43678" y="40827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942447" y="3926965"/>
            <a:ext cx="3590925" cy="749300"/>
            <a:chOff x="4152069" y="3895488"/>
            <a:chExt cx="3590925" cy="749300"/>
          </a:xfrm>
        </p:grpSpPr>
        <p:sp>
          <p:nvSpPr>
            <p:cNvPr id="23" name="object 23"/>
            <p:cNvSpPr/>
            <p:nvPr/>
          </p:nvSpPr>
          <p:spPr>
            <a:xfrm>
              <a:off x="7181764" y="3908188"/>
              <a:ext cx="548005" cy="723900"/>
            </a:xfrm>
            <a:custGeom>
              <a:avLst/>
              <a:gdLst/>
              <a:ahLst/>
              <a:cxnLst/>
              <a:rect l="l" t="t" r="r" b="b"/>
              <a:pathLst>
                <a:path w="548004" h="723900">
                  <a:moveTo>
                    <a:pt x="468150" y="106012"/>
                  </a:moveTo>
                  <a:lnTo>
                    <a:pt x="494740" y="146608"/>
                  </a:lnTo>
                  <a:lnTo>
                    <a:pt x="516012" y="190766"/>
                  </a:lnTo>
                  <a:lnTo>
                    <a:pt x="531967" y="237696"/>
                  </a:lnTo>
                  <a:lnTo>
                    <a:pt x="542603" y="286606"/>
                  </a:lnTo>
                  <a:lnTo>
                    <a:pt x="547921" y="336703"/>
                  </a:lnTo>
                  <a:lnTo>
                    <a:pt x="547921" y="387196"/>
                  </a:lnTo>
                  <a:lnTo>
                    <a:pt x="542603" y="437293"/>
                  </a:lnTo>
                  <a:lnTo>
                    <a:pt x="531967" y="486203"/>
                  </a:lnTo>
                  <a:lnTo>
                    <a:pt x="516012" y="533133"/>
                  </a:lnTo>
                  <a:lnTo>
                    <a:pt x="494740" y="577291"/>
                  </a:lnTo>
                  <a:lnTo>
                    <a:pt x="468150" y="617887"/>
                  </a:lnTo>
                  <a:lnTo>
                    <a:pt x="434109" y="656051"/>
                  </a:lnTo>
                  <a:lnTo>
                    <a:pt x="396871" y="685735"/>
                  </a:lnTo>
                  <a:lnTo>
                    <a:pt x="357233" y="706937"/>
                  </a:lnTo>
                  <a:lnTo>
                    <a:pt x="315997" y="719659"/>
                  </a:lnTo>
                  <a:lnTo>
                    <a:pt x="273960" y="723899"/>
                  </a:lnTo>
                  <a:lnTo>
                    <a:pt x="231924" y="719659"/>
                  </a:lnTo>
                  <a:lnTo>
                    <a:pt x="190687" y="706937"/>
                  </a:lnTo>
                  <a:lnTo>
                    <a:pt x="151049" y="685735"/>
                  </a:lnTo>
                  <a:lnTo>
                    <a:pt x="113811" y="656051"/>
                  </a:lnTo>
                  <a:lnTo>
                    <a:pt x="79771" y="617887"/>
                  </a:lnTo>
                  <a:lnTo>
                    <a:pt x="53180" y="577291"/>
                  </a:lnTo>
                  <a:lnTo>
                    <a:pt x="31908" y="533133"/>
                  </a:lnTo>
                  <a:lnTo>
                    <a:pt x="15954" y="486203"/>
                  </a:lnTo>
                  <a:lnTo>
                    <a:pt x="5318" y="437293"/>
                  </a:lnTo>
                  <a:lnTo>
                    <a:pt x="0" y="387196"/>
                  </a:lnTo>
                  <a:lnTo>
                    <a:pt x="0" y="336703"/>
                  </a:lnTo>
                  <a:lnTo>
                    <a:pt x="5318" y="286606"/>
                  </a:lnTo>
                  <a:lnTo>
                    <a:pt x="15954" y="237696"/>
                  </a:lnTo>
                  <a:lnTo>
                    <a:pt x="31908" y="190766"/>
                  </a:lnTo>
                  <a:lnTo>
                    <a:pt x="53180" y="146608"/>
                  </a:lnTo>
                  <a:lnTo>
                    <a:pt x="79771" y="106012"/>
                  </a:lnTo>
                  <a:lnTo>
                    <a:pt x="113811" y="67848"/>
                  </a:lnTo>
                  <a:lnTo>
                    <a:pt x="151049" y="38164"/>
                  </a:lnTo>
                  <a:lnTo>
                    <a:pt x="190687" y="16962"/>
                  </a:lnTo>
                  <a:lnTo>
                    <a:pt x="231924" y="4240"/>
                  </a:lnTo>
                  <a:lnTo>
                    <a:pt x="273960" y="0"/>
                  </a:lnTo>
                  <a:lnTo>
                    <a:pt x="315997" y="4240"/>
                  </a:lnTo>
                  <a:lnTo>
                    <a:pt x="357233" y="16962"/>
                  </a:lnTo>
                  <a:lnTo>
                    <a:pt x="396871" y="38164"/>
                  </a:lnTo>
                  <a:lnTo>
                    <a:pt x="434109" y="67848"/>
                  </a:lnTo>
                  <a:lnTo>
                    <a:pt x="468150" y="106012"/>
                  </a:lnTo>
                  <a:close/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61289" y="4258325"/>
              <a:ext cx="2930525" cy="0"/>
            </a:xfrm>
            <a:custGeom>
              <a:avLst/>
              <a:gdLst/>
              <a:ahLst/>
              <a:cxnLst/>
              <a:rect l="l" t="t" r="r" b="b"/>
              <a:pathLst>
                <a:path w="2930525">
                  <a:moveTo>
                    <a:pt x="2930385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52069" y="419736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06878" y="3739877"/>
            <a:ext cx="13106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5" dirty="0">
                <a:latin typeface="Tahoma"/>
                <a:cs typeface="Tahoma"/>
              </a:rPr>
              <a:t>uni</a:t>
            </a:r>
            <a:r>
              <a:rPr sz="2600" spc="-35" dirty="0">
                <a:latin typeface="Tahoma"/>
                <a:cs typeface="Tahoma"/>
              </a:rPr>
              <a:t>t</a:t>
            </a:r>
            <a:r>
              <a:rPr sz="2600" spc="-90" dirty="0">
                <a:latin typeface="Tahoma"/>
                <a:cs typeface="Tahoma"/>
              </a:rPr>
              <a:t> </a:t>
            </a:r>
            <a:r>
              <a:rPr sz="2600" spc="-10" dirty="0">
                <a:latin typeface="Tahoma"/>
                <a:cs typeface="Tahoma"/>
              </a:rPr>
              <a:t>bohr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70678" y="8159477"/>
            <a:ext cx="30276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" dirty="0">
                <a:latin typeface="Tahoma"/>
                <a:cs typeface="Tahoma"/>
              </a:rPr>
              <a:t>1</a:t>
            </a:r>
            <a:r>
              <a:rPr sz="2600" spc="-95" dirty="0">
                <a:latin typeface="Tahoma"/>
                <a:cs typeface="Tahoma"/>
              </a:rPr>
              <a:t> </a:t>
            </a:r>
            <a:r>
              <a:rPr sz="2600" spc="5" dirty="0">
                <a:latin typeface="Tahoma"/>
                <a:cs typeface="Tahoma"/>
              </a:rPr>
              <a:t>b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-5" dirty="0">
                <a:latin typeface="Tahoma"/>
                <a:cs typeface="Tahoma"/>
              </a:rPr>
              <a:t>h</a:t>
            </a:r>
            <a:r>
              <a:rPr sz="2600" spc="-75" dirty="0">
                <a:latin typeface="Tahoma"/>
                <a:cs typeface="Tahoma"/>
              </a:rPr>
              <a:t>r</a:t>
            </a:r>
            <a:r>
              <a:rPr sz="2600" spc="-95" dirty="0">
                <a:latin typeface="Tahoma"/>
                <a:cs typeface="Tahoma"/>
              </a:rPr>
              <a:t> </a:t>
            </a:r>
            <a:r>
              <a:rPr sz="2600" spc="-375" dirty="0">
                <a:latin typeface="Tahoma"/>
                <a:cs typeface="Tahoma"/>
              </a:rPr>
              <a:t>=</a:t>
            </a:r>
            <a:r>
              <a:rPr sz="2600" spc="-95" dirty="0">
                <a:latin typeface="Tahoma"/>
                <a:cs typeface="Tahoma"/>
              </a:rPr>
              <a:t> </a:t>
            </a:r>
            <a:r>
              <a:rPr sz="2600" spc="25" dirty="0">
                <a:latin typeface="Tahoma"/>
                <a:cs typeface="Tahoma"/>
              </a:rPr>
              <a:t>0</a:t>
            </a:r>
            <a:r>
              <a:rPr sz="2600" spc="-70" dirty="0">
                <a:latin typeface="Tahoma"/>
                <a:cs typeface="Tahoma"/>
              </a:rPr>
              <a:t>.</a:t>
            </a:r>
            <a:r>
              <a:rPr sz="2600" spc="25" dirty="0">
                <a:latin typeface="Tahoma"/>
                <a:cs typeface="Tahoma"/>
              </a:rPr>
              <a:t>529177</a:t>
            </a:r>
            <a:r>
              <a:rPr sz="2600" spc="-95" dirty="0">
                <a:latin typeface="Tahoma"/>
                <a:cs typeface="Tahoma"/>
              </a:rPr>
              <a:t> </a:t>
            </a:r>
            <a:r>
              <a:rPr sz="2600" spc="-60" dirty="0">
                <a:latin typeface="Lucida Sans Unicode"/>
                <a:cs typeface="Lucida Sans Unicode"/>
              </a:rPr>
              <a:t>Å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39078" y="53654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797978" y="53654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200" y="381000"/>
            <a:ext cx="769746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60" dirty="0"/>
              <a:t>Structure</a:t>
            </a:r>
            <a:r>
              <a:rPr b="1" spc="-130" dirty="0"/>
              <a:t> </a:t>
            </a:r>
            <a:r>
              <a:rPr b="1" spc="225" dirty="0"/>
              <a:t>of</a:t>
            </a:r>
            <a:r>
              <a:rPr b="1" spc="355" dirty="0"/>
              <a:t> </a:t>
            </a:r>
            <a:r>
              <a:rPr b="1" spc="30" dirty="0"/>
              <a:t>QE</a:t>
            </a:r>
            <a:r>
              <a:rPr b="1" spc="-130" dirty="0"/>
              <a:t> </a:t>
            </a:r>
            <a:r>
              <a:rPr b="1" spc="250" dirty="0"/>
              <a:t>input</a:t>
            </a:r>
            <a:r>
              <a:rPr b="1" spc="-130" dirty="0"/>
              <a:t> </a:t>
            </a:r>
            <a:r>
              <a:rPr b="1" spc="220"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4778" y="1631677"/>
            <a:ext cx="4911090" cy="259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2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&amp;CONTROL</a:t>
            </a:r>
            <a:endParaRPr sz="2200">
              <a:latin typeface="Lucida Console"/>
              <a:cs typeface="Lucida Console"/>
            </a:endParaRPr>
          </a:p>
          <a:p>
            <a:pPr marL="180975" marR="5080">
              <a:lnSpc>
                <a:spcPts val="2200"/>
              </a:lnSpc>
              <a:spcBef>
                <a:spcPts val="219"/>
              </a:spcBef>
            </a:pPr>
            <a:r>
              <a:rPr sz="2200" dirty="0">
                <a:latin typeface="Lucida Console"/>
                <a:cs typeface="Lucida Console"/>
              </a:rPr>
              <a:t>calculation='scf',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restart_mode='from_scratch',  prefix='si',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pseudo_dir='../pseudo/', </a:t>
            </a:r>
            <a:r>
              <a:rPr sz="220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outdir='../tmp/',</a:t>
            </a:r>
            <a:endParaRPr sz="2200">
              <a:latin typeface="Lucida Console"/>
              <a:cs typeface="Lucida Console"/>
            </a:endParaRPr>
          </a:p>
          <a:p>
            <a:pPr marL="12700" marR="371094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&amp;SYSTEM</a:t>
            </a:r>
            <a:endParaRPr sz="2200">
              <a:latin typeface="Lucida Console"/>
              <a:cs typeface="Lucida Console"/>
            </a:endParaRPr>
          </a:p>
          <a:p>
            <a:pPr marL="18097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ibrav=2,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3116" y="4146277"/>
            <a:ext cx="30581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Console"/>
                <a:cs typeface="Lucida Console"/>
              </a:rPr>
              <a:t>celldm(1)=10.2625,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0926" y="4495800"/>
            <a:ext cx="1346835" cy="279400"/>
          </a:xfrm>
          <a:prstGeom prst="rect">
            <a:avLst/>
          </a:prstGeom>
          <a:solidFill>
            <a:srgbClr val="FFD479"/>
          </a:solidFill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190"/>
              </a:lnSpc>
            </a:pPr>
            <a:r>
              <a:rPr sz="2200" dirty="0">
                <a:latin typeface="Lucida Console"/>
                <a:cs typeface="Lucida Console"/>
              </a:rPr>
              <a:t>nat=2,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04778" y="4705077"/>
            <a:ext cx="4571365" cy="31546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80975" marR="2023745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ntyp=1,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ecutwfc=60.0, </a:t>
            </a:r>
            <a:r>
              <a:rPr sz="2200" spc="-131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ecutrho=720.0,</a:t>
            </a:r>
            <a:endParaRPr sz="2200">
              <a:latin typeface="Lucida Console"/>
              <a:cs typeface="Lucida Console"/>
            </a:endParaRPr>
          </a:p>
          <a:p>
            <a:pPr marL="12700" marR="286639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&amp;ELECTRONS</a:t>
            </a:r>
            <a:endParaRPr sz="2200">
              <a:latin typeface="Lucida Console"/>
              <a:cs typeface="Lucida Console"/>
            </a:endParaRPr>
          </a:p>
          <a:p>
            <a:pPr marL="180975" marR="1689100">
              <a:lnSpc>
                <a:spcPts val="2200"/>
              </a:lnSpc>
            </a:pPr>
            <a:r>
              <a:rPr sz="2200" spc="-5" dirty="0">
                <a:latin typeface="Lucida Console"/>
                <a:cs typeface="Lucida Console"/>
              </a:rPr>
              <a:t>mixing_beta=0.7,  conv_thr=1d-8,</a:t>
            </a:r>
            <a:endParaRPr sz="2200">
              <a:latin typeface="Lucida Console"/>
              <a:cs typeface="Lucida Console"/>
            </a:endParaRPr>
          </a:p>
          <a:p>
            <a:pPr marL="12700" marR="2192020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/ </a:t>
            </a:r>
            <a:r>
              <a:rPr sz="2200" spc="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ATOMIC_SPECIES</a:t>
            </a:r>
            <a:endParaRPr sz="2200">
              <a:latin typeface="Lucida Console"/>
              <a:cs typeface="Lucida Console"/>
            </a:endParaRPr>
          </a:p>
          <a:p>
            <a:pPr marL="12700" marR="5080" indent="168275">
              <a:lnSpc>
                <a:spcPts val="2200"/>
              </a:lnSpc>
            </a:pPr>
            <a:r>
              <a:rPr sz="2200" dirty="0">
                <a:latin typeface="Lucida Console"/>
                <a:cs typeface="Lucida Console"/>
              </a:rPr>
              <a:t>Si</a:t>
            </a:r>
            <a:r>
              <a:rPr sz="2200" spc="-4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28.0855</a:t>
            </a:r>
            <a:r>
              <a:rPr sz="2200" spc="-4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Si.pbe-rrkj.UPF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ATOMIC_POSITIONS</a:t>
            </a:r>
            <a:r>
              <a:rPr sz="2200" spc="-20" dirty="0">
                <a:latin typeface="Lucida Console"/>
                <a:cs typeface="Lucida Console"/>
              </a:rPr>
              <a:t> </a:t>
            </a:r>
            <a:r>
              <a:rPr sz="2200" spc="-5" dirty="0">
                <a:latin typeface="Lucida Console"/>
                <a:cs typeface="Lucida Console"/>
              </a:rPr>
              <a:t>(alat)</a:t>
            </a:r>
            <a:endParaRPr sz="2200">
              <a:latin typeface="Lucida Console"/>
              <a:cs typeface="Lucida Console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426386"/>
              </p:ext>
            </p:extLst>
          </p:nvPr>
        </p:nvGraphicFramePr>
        <p:xfrm>
          <a:off x="1685728" y="7850112"/>
          <a:ext cx="3432808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spc="-5" dirty="0">
                          <a:latin typeface="Lucida Console"/>
                          <a:cs typeface="Lucida Console"/>
                        </a:rPr>
                        <a:t>0.00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Si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0"/>
                        </a:lnSpc>
                      </a:pPr>
                      <a:r>
                        <a:rPr sz="2200" dirty="0">
                          <a:latin typeface="Lucida Console"/>
                          <a:cs typeface="Lucida Console"/>
                        </a:rPr>
                        <a:t>0.25</a:t>
                      </a:r>
                      <a:endParaRPr sz="22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04778" y="8337277"/>
            <a:ext cx="3058160" cy="6400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540"/>
              </a:spcBef>
            </a:pPr>
            <a:r>
              <a:rPr sz="2200" dirty="0">
                <a:latin typeface="Lucida Console"/>
                <a:cs typeface="Lucida Console"/>
              </a:rPr>
              <a:t>K_POINTS</a:t>
            </a:r>
            <a:r>
              <a:rPr sz="2200" spc="-10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automatic </a:t>
            </a:r>
            <a:r>
              <a:rPr sz="2200" spc="-13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4</a:t>
            </a:r>
            <a:r>
              <a:rPr sz="2200" spc="-5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r>
              <a:rPr sz="2200" spc="-10" dirty="0">
                <a:latin typeface="Lucida Console"/>
                <a:cs typeface="Lucida Console"/>
              </a:rPr>
              <a:t> </a:t>
            </a:r>
            <a:r>
              <a:rPr sz="2200" dirty="0">
                <a:latin typeface="Lucida Console"/>
                <a:cs typeface="Lucida Console"/>
              </a:rPr>
              <a:t>1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49400" y="1524000"/>
            <a:ext cx="5139690" cy="7620000"/>
          </a:xfrm>
          <a:custGeom>
            <a:avLst/>
            <a:gdLst/>
            <a:ahLst/>
            <a:cxnLst/>
            <a:rect l="l" t="t" r="r" b="b"/>
            <a:pathLst>
              <a:path w="5139690" h="7620000">
                <a:moveTo>
                  <a:pt x="220947" y="0"/>
                </a:moveTo>
                <a:lnTo>
                  <a:pt x="4918435" y="0"/>
                </a:lnTo>
                <a:lnTo>
                  <a:pt x="4960616" y="169"/>
                </a:lnTo>
                <a:lnTo>
                  <a:pt x="5022341" y="4567"/>
                </a:lnTo>
                <a:lnTo>
                  <a:pt x="5074537" y="23880"/>
                </a:lnTo>
                <a:lnTo>
                  <a:pt x="5115501" y="64844"/>
                </a:lnTo>
                <a:lnTo>
                  <a:pt x="5134814" y="117055"/>
                </a:lnTo>
                <a:lnTo>
                  <a:pt x="5139213" y="179180"/>
                </a:lnTo>
                <a:lnTo>
                  <a:pt x="5139382" y="221929"/>
                </a:lnTo>
                <a:lnTo>
                  <a:pt x="5139382" y="7399053"/>
                </a:lnTo>
                <a:lnTo>
                  <a:pt x="5139213" y="7441233"/>
                </a:lnTo>
                <a:lnTo>
                  <a:pt x="5134814" y="7502959"/>
                </a:lnTo>
                <a:lnTo>
                  <a:pt x="5115501" y="7555155"/>
                </a:lnTo>
                <a:lnTo>
                  <a:pt x="5074537" y="7596119"/>
                </a:lnTo>
                <a:lnTo>
                  <a:pt x="5022326" y="7615431"/>
                </a:lnTo>
                <a:lnTo>
                  <a:pt x="4960201" y="7619830"/>
                </a:lnTo>
                <a:lnTo>
                  <a:pt x="4917452" y="7620000"/>
                </a:lnTo>
                <a:lnTo>
                  <a:pt x="220947" y="7620000"/>
                </a:lnTo>
                <a:lnTo>
                  <a:pt x="178766" y="7619830"/>
                </a:lnTo>
                <a:lnTo>
                  <a:pt x="117040" y="7615431"/>
                </a:lnTo>
                <a:lnTo>
                  <a:pt x="64844" y="7596119"/>
                </a:lnTo>
                <a:lnTo>
                  <a:pt x="23880" y="7555155"/>
                </a:lnTo>
                <a:lnTo>
                  <a:pt x="4567" y="7502944"/>
                </a:lnTo>
                <a:lnTo>
                  <a:pt x="169" y="7440819"/>
                </a:lnTo>
                <a:lnTo>
                  <a:pt x="0" y="7398070"/>
                </a:lnTo>
                <a:lnTo>
                  <a:pt x="0" y="220947"/>
                </a:lnTo>
                <a:lnTo>
                  <a:pt x="169" y="178766"/>
                </a:lnTo>
                <a:lnTo>
                  <a:pt x="4567" y="117040"/>
                </a:lnTo>
                <a:lnTo>
                  <a:pt x="23880" y="64844"/>
                </a:lnTo>
                <a:lnTo>
                  <a:pt x="64844" y="23880"/>
                </a:lnTo>
                <a:lnTo>
                  <a:pt x="117055" y="4567"/>
                </a:lnTo>
                <a:lnTo>
                  <a:pt x="179180" y="169"/>
                </a:lnTo>
                <a:lnTo>
                  <a:pt x="221929" y="0"/>
                </a:lnTo>
                <a:lnTo>
                  <a:pt x="220947" y="0"/>
                </a:lnTo>
                <a:close/>
              </a:path>
            </a:pathLst>
          </a:custGeom>
          <a:ln w="25400">
            <a:solidFill>
              <a:srgbClr val="85888D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519078" y="3005486"/>
            <a:ext cx="2925445" cy="2649220"/>
            <a:chOff x="7512800" y="2910509"/>
            <a:chExt cx="2925445" cy="26492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2800" y="2910509"/>
              <a:ext cx="2925004" cy="26489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871207" y="4436871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905331" y="905331"/>
                  </a:moveTo>
                  <a:lnTo>
                    <a:pt x="17960" y="1796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38300" y="4303963"/>
              <a:ext cx="226695" cy="226695"/>
            </a:xfrm>
            <a:custGeom>
              <a:avLst/>
              <a:gdLst/>
              <a:ahLst/>
              <a:cxnLst/>
              <a:rect l="l" t="t" r="r" b="b"/>
              <a:pathLst>
                <a:path w="226695" h="226695">
                  <a:moveTo>
                    <a:pt x="0" y="0"/>
                  </a:moveTo>
                  <a:lnTo>
                    <a:pt x="75434" y="226302"/>
                  </a:lnTo>
                  <a:lnTo>
                    <a:pt x="226302" y="75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15384" y="4328546"/>
              <a:ext cx="213995" cy="1004569"/>
            </a:xfrm>
            <a:custGeom>
              <a:avLst/>
              <a:gdLst/>
              <a:ahLst/>
              <a:cxnLst/>
              <a:rect l="l" t="t" r="r" b="b"/>
              <a:pathLst>
                <a:path w="213995" h="1004570">
                  <a:moveTo>
                    <a:pt x="0" y="1004105"/>
                  </a:moveTo>
                  <a:lnTo>
                    <a:pt x="208148" y="24844"/>
                  </a:lnTo>
                  <a:lnTo>
                    <a:pt x="213429" y="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19184" y="4144694"/>
              <a:ext cx="208915" cy="231140"/>
            </a:xfrm>
            <a:custGeom>
              <a:avLst/>
              <a:gdLst/>
              <a:ahLst/>
              <a:cxnLst/>
              <a:rect l="l" t="t" r="r" b="b"/>
              <a:pathLst>
                <a:path w="208915" h="231139">
                  <a:moveTo>
                    <a:pt x="148709" y="0"/>
                  </a:moveTo>
                  <a:lnTo>
                    <a:pt x="0" y="186517"/>
                  </a:lnTo>
                  <a:lnTo>
                    <a:pt x="208697" y="230877"/>
                  </a:lnTo>
                  <a:lnTo>
                    <a:pt x="14870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14076" y="5295450"/>
              <a:ext cx="661035" cy="58419"/>
            </a:xfrm>
            <a:custGeom>
              <a:avLst/>
              <a:gdLst/>
              <a:ahLst/>
              <a:cxnLst/>
              <a:rect l="l" t="t" r="r" b="b"/>
              <a:pathLst>
                <a:path w="661034" h="58420">
                  <a:moveTo>
                    <a:pt x="660697" y="57803"/>
                  </a:moveTo>
                  <a:lnTo>
                    <a:pt x="25303" y="2213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943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26831" y="5191390"/>
              <a:ext cx="222250" cy="212725"/>
            </a:xfrm>
            <a:custGeom>
              <a:avLst/>
              <a:gdLst/>
              <a:ahLst/>
              <a:cxnLst/>
              <a:rect l="l" t="t" r="r" b="b"/>
              <a:pathLst>
                <a:path w="222250" h="212725">
                  <a:moveTo>
                    <a:pt x="221846" y="0"/>
                  </a:moveTo>
                  <a:lnTo>
                    <a:pt x="0" y="87678"/>
                  </a:lnTo>
                  <a:lnTo>
                    <a:pt x="203250" y="212548"/>
                  </a:lnTo>
                  <a:lnTo>
                    <a:pt x="221846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56478" y="2292077"/>
            <a:ext cx="20802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latin typeface="Tahoma"/>
                <a:cs typeface="Tahoma"/>
              </a:rPr>
              <a:t>FCC</a:t>
            </a:r>
            <a:r>
              <a:rPr sz="2600" spc="-140" dirty="0">
                <a:latin typeface="Tahoma"/>
                <a:cs typeface="Tahoma"/>
              </a:rPr>
              <a:t> </a:t>
            </a:r>
            <a:r>
              <a:rPr sz="2600" spc="-20" dirty="0">
                <a:latin typeface="Tahoma"/>
                <a:cs typeface="Tahoma"/>
              </a:rPr>
              <a:t>structure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59578" y="41462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54978" y="54289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13878" y="5428977"/>
            <a:ext cx="2095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80" dirty="0">
                <a:latin typeface="Tahoma"/>
                <a:cs typeface="Tahoma"/>
              </a:rPr>
              <a:t>a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167166" y="4698242"/>
            <a:ext cx="855344" cy="988694"/>
            <a:chOff x="9160888" y="4603265"/>
            <a:chExt cx="855344" cy="988694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888" y="4603265"/>
              <a:ext cx="436200" cy="4362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198987" y="461596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80000" y="0"/>
                  </a:moveTo>
                  <a:lnTo>
                    <a:pt x="134338" y="5857"/>
                  </a:lnTo>
                  <a:lnTo>
                    <a:pt x="91103" y="23431"/>
                  </a:lnTo>
                  <a:lnTo>
                    <a:pt x="52720" y="52720"/>
                  </a:lnTo>
                  <a:lnTo>
                    <a:pt x="23431" y="91103"/>
                  </a:lnTo>
                  <a:lnTo>
                    <a:pt x="5857" y="134338"/>
                  </a:lnTo>
                  <a:lnTo>
                    <a:pt x="0" y="179999"/>
                  </a:lnTo>
                  <a:lnTo>
                    <a:pt x="5857" y="225661"/>
                  </a:lnTo>
                  <a:lnTo>
                    <a:pt x="23431" y="268896"/>
                  </a:lnTo>
                  <a:lnTo>
                    <a:pt x="52720" y="307278"/>
                  </a:lnTo>
                  <a:lnTo>
                    <a:pt x="91103" y="336567"/>
                  </a:lnTo>
                  <a:lnTo>
                    <a:pt x="134338" y="354141"/>
                  </a:lnTo>
                  <a:lnTo>
                    <a:pt x="180000" y="359999"/>
                  </a:lnTo>
                  <a:lnTo>
                    <a:pt x="225661" y="354141"/>
                  </a:lnTo>
                  <a:lnTo>
                    <a:pt x="268897" y="336567"/>
                  </a:lnTo>
                  <a:lnTo>
                    <a:pt x="307279" y="307278"/>
                  </a:lnTo>
                  <a:lnTo>
                    <a:pt x="336569" y="268896"/>
                  </a:lnTo>
                  <a:lnTo>
                    <a:pt x="354142" y="225661"/>
                  </a:lnTo>
                  <a:lnTo>
                    <a:pt x="360000" y="179999"/>
                  </a:lnTo>
                  <a:lnTo>
                    <a:pt x="354142" y="134338"/>
                  </a:lnTo>
                  <a:lnTo>
                    <a:pt x="336569" y="91103"/>
                  </a:lnTo>
                  <a:lnTo>
                    <a:pt x="307279" y="52720"/>
                  </a:lnTo>
                  <a:lnTo>
                    <a:pt x="268897" y="23431"/>
                  </a:lnTo>
                  <a:lnTo>
                    <a:pt x="225661" y="5857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rgbClr val="70BF41">
                <a:alpha val="643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9988" y="5155765"/>
              <a:ext cx="436200" cy="4362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618087" y="516846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80000" y="0"/>
                  </a:moveTo>
                  <a:lnTo>
                    <a:pt x="134338" y="5857"/>
                  </a:lnTo>
                  <a:lnTo>
                    <a:pt x="91103" y="23431"/>
                  </a:lnTo>
                  <a:lnTo>
                    <a:pt x="52720" y="52719"/>
                  </a:lnTo>
                  <a:lnTo>
                    <a:pt x="23431" y="91102"/>
                  </a:lnTo>
                  <a:lnTo>
                    <a:pt x="5857" y="134337"/>
                  </a:lnTo>
                  <a:lnTo>
                    <a:pt x="0" y="179999"/>
                  </a:lnTo>
                  <a:lnTo>
                    <a:pt x="5857" y="225660"/>
                  </a:lnTo>
                  <a:lnTo>
                    <a:pt x="23431" y="268896"/>
                  </a:lnTo>
                  <a:lnTo>
                    <a:pt x="52720" y="307278"/>
                  </a:lnTo>
                  <a:lnTo>
                    <a:pt x="91103" y="336568"/>
                  </a:lnTo>
                  <a:lnTo>
                    <a:pt x="134338" y="354141"/>
                  </a:lnTo>
                  <a:lnTo>
                    <a:pt x="180000" y="359999"/>
                  </a:lnTo>
                  <a:lnTo>
                    <a:pt x="225661" y="354141"/>
                  </a:lnTo>
                  <a:lnTo>
                    <a:pt x="268897" y="336568"/>
                  </a:lnTo>
                  <a:lnTo>
                    <a:pt x="307279" y="307278"/>
                  </a:lnTo>
                  <a:lnTo>
                    <a:pt x="336569" y="268896"/>
                  </a:lnTo>
                  <a:lnTo>
                    <a:pt x="354142" y="225660"/>
                  </a:lnTo>
                  <a:lnTo>
                    <a:pt x="360000" y="179999"/>
                  </a:lnTo>
                  <a:lnTo>
                    <a:pt x="354142" y="134337"/>
                  </a:lnTo>
                  <a:lnTo>
                    <a:pt x="336569" y="91102"/>
                  </a:lnTo>
                  <a:lnTo>
                    <a:pt x="307279" y="52719"/>
                  </a:lnTo>
                  <a:lnTo>
                    <a:pt x="268897" y="23431"/>
                  </a:lnTo>
                  <a:lnTo>
                    <a:pt x="225661" y="5857"/>
                  </a:lnTo>
                  <a:lnTo>
                    <a:pt x="180000" y="0"/>
                  </a:lnTo>
                  <a:close/>
                </a:path>
              </a:pathLst>
            </a:custGeom>
            <a:solidFill>
              <a:srgbClr val="70BF41">
                <a:alpha val="643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Words>2799</Words>
  <Application>Microsoft Office PowerPoint</Application>
  <PresentationFormat>Custom</PresentationFormat>
  <Paragraphs>604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Arial MT</vt:lpstr>
      <vt:lpstr>Calibri</vt:lpstr>
      <vt:lpstr>Comic Sans MS</vt:lpstr>
      <vt:lpstr>Lucida Console</vt:lpstr>
      <vt:lpstr>Lucida Sans Unicode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Structure of QE I/O file</vt:lpstr>
      <vt:lpstr>PowerPoint Presentation</vt:lpstr>
      <vt:lpstr>PowerPoint Presentation</vt:lpstr>
      <vt:lpstr>Structure of QE input file</vt:lpstr>
      <vt:lpstr>Structure of QE input file</vt:lpstr>
      <vt:lpstr>Structure of QE input file</vt:lpstr>
      <vt:lpstr>Structure of QE input file</vt:lpstr>
      <vt:lpstr>Structure of QE input file</vt:lpstr>
      <vt:lpstr>Structure of QE input file</vt:lpstr>
      <vt:lpstr>Structure of QE input file</vt:lpstr>
      <vt:lpstr>PowerPoint Presentation</vt:lpstr>
      <vt:lpstr>PowerPoint Presentation</vt:lpstr>
      <vt:lpstr>Pseudopotential</vt:lpstr>
      <vt:lpstr>How to get pseudopotential</vt:lpstr>
      <vt:lpstr>Pseudopotential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n(r)</vt:lpstr>
      <vt:lpstr>PowerPoint Presentation</vt:lpstr>
      <vt:lpstr>PowerPoint Presentation</vt:lpstr>
      <vt:lpstr>PowerPoint Presentation</vt:lpstr>
      <vt:lpstr>Sampling of the Brillouin zone</vt:lpstr>
      <vt:lpstr>PowerPoint Presentation</vt:lpstr>
      <vt:lpstr>PowerPoint Presentation</vt:lpstr>
      <vt:lpstr>PowerPoint Presentation</vt:lpstr>
      <vt:lpstr>Solve wave equation</vt:lpstr>
      <vt:lpstr>PowerPoint Presentation</vt:lpstr>
      <vt:lpstr>PowerPoint Presentation</vt:lpstr>
      <vt:lpstr>PowerPoint Presentation</vt:lpstr>
      <vt:lpstr>PowerPoint Presentation</vt:lpstr>
      <vt:lpstr>Self-consistency</vt:lpstr>
      <vt:lpstr>PowerPoint Presentation</vt:lpstr>
      <vt:lpstr>new n(r)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optimization</vt:lpstr>
      <vt:lpstr>Structure optimization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Dzade, Nelson Yaw</cp:lastModifiedBy>
  <cp:revision>2</cp:revision>
  <dcterms:created xsi:type="dcterms:W3CDTF">2024-12-03T16:06:27Z</dcterms:created>
  <dcterms:modified xsi:type="dcterms:W3CDTF">2024-12-09T22:35:45Z</dcterms:modified>
</cp:coreProperties>
</file>